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2" r:id="rId2"/>
    <p:sldId id="273" r:id="rId3"/>
    <p:sldId id="274" r:id="rId4"/>
    <p:sldId id="275" r:id="rId5"/>
    <p:sldId id="276" r:id="rId6"/>
    <p:sldId id="277" r:id="rId7"/>
    <p:sldId id="278" r:id="rId8"/>
    <p:sldId id="279" r:id="rId9"/>
    <p:sldId id="280" r:id="rId10"/>
    <p:sldId id="281" r:id="rId11"/>
    <p:sldId id="282" r:id="rId12"/>
    <p:sldId id="283" r:id="rId13"/>
    <p:sldId id="284" r:id="rId14"/>
    <p:sldId id="285" r:id="rId15"/>
    <p:sldId id="286" r:id="rId16"/>
    <p:sldId id="287" r:id="rId17"/>
    <p:sldId id="288" r:id="rId18"/>
    <p:sldId id="257" r:id="rId19"/>
    <p:sldId id="258" r:id="rId20"/>
    <p:sldId id="259" r:id="rId21"/>
    <p:sldId id="260" r:id="rId22"/>
    <p:sldId id="261" r:id="rId23"/>
    <p:sldId id="262" r:id="rId24"/>
    <p:sldId id="263" r:id="rId25"/>
    <p:sldId id="264" r:id="rId26"/>
    <p:sldId id="265" r:id="rId27"/>
    <p:sldId id="266" r:id="rId28"/>
    <p:sldId id="267" r:id="rId29"/>
    <p:sldId id="268" r:id="rId30"/>
    <p:sldId id="269" r:id="rId31"/>
    <p:sldId id="270" r:id="rId32"/>
    <p:sldId id="271" r:id="rId33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63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Modifier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4F6D4-B4E1-4106-A4B6-E11101BA27FA}" type="datetimeFigureOut">
              <a:rPr lang="fr-FR" smtClean="0"/>
              <a:t>25/07/2018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75954-9F6F-41AF-85CA-19671E17A30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685945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4F6D4-B4E1-4106-A4B6-E11101BA27FA}" type="datetimeFigureOut">
              <a:rPr lang="fr-FR" smtClean="0"/>
              <a:t>25/07/2018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75954-9F6F-41AF-85CA-19671E17A30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853018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4F6D4-B4E1-4106-A4B6-E11101BA27FA}" type="datetimeFigureOut">
              <a:rPr lang="fr-FR" smtClean="0"/>
              <a:t>25/07/2018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75954-9F6F-41AF-85CA-19671E17A30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463680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4F6D4-B4E1-4106-A4B6-E11101BA27FA}" type="datetimeFigureOut">
              <a:rPr lang="fr-FR" smtClean="0"/>
              <a:t>25/07/2018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75954-9F6F-41AF-85CA-19671E17A30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822636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4F6D4-B4E1-4106-A4B6-E11101BA27FA}" type="datetimeFigureOut">
              <a:rPr lang="fr-FR" smtClean="0"/>
              <a:t>25/07/2018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75954-9F6F-41AF-85CA-19671E17A30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650736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4F6D4-B4E1-4106-A4B6-E11101BA27FA}" type="datetimeFigureOut">
              <a:rPr lang="fr-FR" smtClean="0"/>
              <a:t>25/07/2018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75954-9F6F-41AF-85CA-19671E17A30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214309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4F6D4-B4E1-4106-A4B6-E11101BA27FA}" type="datetimeFigureOut">
              <a:rPr lang="fr-FR" smtClean="0"/>
              <a:t>25/07/2018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75954-9F6F-41AF-85CA-19671E17A30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942252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4F6D4-B4E1-4106-A4B6-E11101BA27FA}" type="datetimeFigureOut">
              <a:rPr lang="fr-FR" smtClean="0"/>
              <a:t>25/07/2018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75954-9F6F-41AF-85CA-19671E17A30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358340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4F6D4-B4E1-4106-A4B6-E11101BA27FA}" type="datetimeFigureOut">
              <a:rPr lang="fr-FR" smtClean="0"/>
              <a:t>25/07/2018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75954-9F6F-41AF-85CA-19671E17A30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335507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4F6D4-B4E1-4106-A4B6-E11101BA27FA}" type="datetimeFigureOut">
              <a:rPr lang="fr-FR" smtClean="0"/>
              <a:t>25/07/2018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75954-9F6F-41AF-85CA-19671E17A30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778963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4F6D4-B4E1-4106-A4B6-E11101BA27FA}" type="datetimeFigureOut">
              <a:rPr lang="fr-FR" smtClean="0"/>
              <a:t>25/07/2018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75954-9F6F-41AF-85CA-19671E17A30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157907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E4F6D4-B4E1-4106-A4B6-E11101BA27FA}" type="datetimeFigureOut">
              <a:rPr lang="fr-FR" smtClean="0"/>
              <a:t>25/07/2018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D75954-9F6F-41AF-85CA-19671E17A30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125433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jpe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smtClean="0"/>
              <a:t>L’Agile 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 smtClean="0"/>
              <a:t>L’essentiel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81821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19A0B-8C50-4048-A665-D286D4212708}" type="slidenum">
              <a:rPr lang="fr-FR" smtClean="0"/>
              <a:pPr/>
              <a:t>10</a:t>
            </a:fld>
            <a:endParaRPr lang="fr-FR"/>
          </a:p>
        </p:txBody>
      </p:sp>
      <p:sp>
        <p:nvSpPr>
          <p:cNvPr id="6" name="Espace réservé du texte 2">
            <a:extLst>
              <a:ext uri="{FF2B5EF4-FFF2-40B4-BE49-F238E27FC236}">
                <a16:creationId xmlns:a16="http://schemas.microsoft.com/office/drawing/2014/main" id="{DBA2E3D5-BC69-4B95-AC0F-FC706CC3B871}"/>
              </a:ext>
            </a:extLst>
          </p:cNvPr>
          <p:cNvSpPr txBox="1">
            <a:spLocks/>
          </p:cNvSpPr>
          <p:nvPr/>
        </p:nvSpPr>
        <p:spPr>
          <a:xfrm>
            <a:off x="1368830" y="433924"/>
            <a:ext cx="8534400" cy="381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fr-FR" sz="2000" kern="1200" spc="3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397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libri" panose="020F0502020204030204" pitchFamily="34" charset="0"/>
              <a:buChar char="−"/>
              <a:tabLst>
                <a:tab pos="539750" algn="l"/>
              </a:tabLst>
              <a:defRPr lang="fr-FR" sz="1800" kern="1200" dirty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Char char="›"/>
              <a:defRPr lang="fr-FR" sz="1050" kern="1200" dirty="0">
                <a:solidFill>
                  <a:srgbClr val="95A5A6"/>
                </a:solidFill>
                <a:latin typeface="Montserrat Ligh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fr-FR" dirty="0"/>
              <a:t>L’agile c’est quoi?</a:t>
            </a:r>
            <a:endParaRPr lang="fr-FR" dirty="0"/>
          </a:p>
        </p:txBody>
      </p:sp>
      <p:sp>
        <p:nvSpPr>
          <p:cNvPr id="7" name="Rectangle 6"/>
          <p:cNvSpPr/>
          <p:nvPr/>
        </p:nvSpPr>
        <p:spPr>
          <a:xfrm>
            <a:off x="9245122" y="1045596"/>
            <a:ext cx="2227057" cy="5170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+mj-lt"/>
              <a:buAutoNum type="arabicPeriod"/>
            </a:pPr>
            <a:r>
              <a:rPr lang="fr-FR" sz="1100" dirty="0" smtClean="0"/>
              <a:t>Satisfaire </a:t>
            </a:r>
            <a:r>
              <a:rPr lang="fr-FR" sz="1100" dirty="0"/>
              <a:t>le client en priorité</a:t>
            </a:r>
          </a:p>
          <a:p>
            <a:pPr marL="285750" indent="-285750">
              <a:buFont typeface="+mj-lt"/>
              <a:buAutoNum type="arabicPeriod"/>
            </a:pPr>
            <a:r>
              <a:rPr lang="fr-FR" sz="1100" dirty="0" smtClean="0"/>
              <a:t>Accueillir </a:t>
            </a:r>
            <a:r>
              <a:rPr lang="fr-FR" sz="1100" dirty="0"/>
              <a:t>favorablement les demandes de changement</a:t>
            </a:r>
          </a:p>
          <a:p>
            <a:pPr marL="285750" indent="-285750">
              <a:buFont typeface="+mj-lt"/>
              <a:buAutoNum type="arabicPeriod"/>
            </a:pPr>
            <a:r>
              <a:rPr lang="fr-FR" sz="1100" dirty="0" smtClean="0"/>
              <a:t>Livrer </a:t>
            </a:r>
            <a:r>
              <a:rPr lang="fr-FR" sz="1100" dirty="0"/>
              <a:t>le plus souvent possible des versions opérationnelles de l’application</a:t>
            </a:r>
          </a:p>
          <a:p>
            <a:pPr marL="285750" indent="-285750">
              <a:buFont typeface="+mj-lt"/>
              <a:buAutoNum type="arabicPeriod"/>
            </a:pPr>
            <a:r>
              <a:rPr lang="fr-FR" sz="1100" dirty="0" smtClean="0"/>
              <a:t>Assurer </a:t>
            </a:r>
            <a:r>
              <a:rPr lang="fr-FR" sz="1100" dirty="0"/>
              <a:t>une coopération permanente entre le client et l’équipe projet</a:t>
            </a:r>
          </a:p>
          <a:p>
            <a:pPr marL="285750" indent="-285750">
              <a:buFont typeface="+mj-lt"/>
              <a:buAutoNum type="arabicPeriod"/>
            </a:pPr>
            <a:r>
              <a:rPr lang="fr-FR" sz="1100" dirty="0" smtClean="0"/>
              <a:t>Construire </a:t>
            </a:r>
            <a:r>
              <a:rPr lang="fr-FR" sz="1100" dirty="0"/>
              <a:t>des projets autour d’individus motivés</a:t>
            </a:r>
          </a:p>
          <a:p>
            <a:pPr marL="285750" indent="-285750">
              <a:buFont typeface="+mj-lt"/>
              <a:buAutoNum type="arabicPeriod"/>
            </a:pPr>
            <a:r>
              <a:rPr lang="fr-FR" sz="1100" dirty="0" smtClean="0"/>
              <a:t>Privilégier </a:t>
            </a:r>
            <a:r>
              <a:rPr lang="fr-FR" sz="1100" dirty="0"/>
              <a:t>la conversation en face à face</a:t>
            </a:r>
          </a:p>
          <a:p>
            <a:pPr marL="285750" indent="-285750">
              <a:buFont typeface="+mj-lt"/>
              <a:buAutoNum type="arabicPeriod"/>
            </a:pPr>
            <a:r>
              <a:rPr lang="fr-FR" sz="1100" dirty="0" smtClean="0"/>
              <a:t>Mesurer </a:t>
            </a:r>
            <a:r>
              <a:rPr lang="fr-FR" sz="1100" dirty="0"/>
              <a:t>l’avancement du projet en termes de fonctionnalités de l’application</a:t>
            </a:r>
          </a:p>
          <a:p>
            <a:pPr marL="285750" indent="-285750">
              <a:buFont typeface="+mj-lt"/>
              <a:buAutoNum type="arabicPeriod"/>
            </a:pPr>
            <a:r>
              <a:rPr lang="fr-FR" sz="1100" dirty="0" smtClean="0"/>
              <a:t>Faire </a:t>
            </a:r>
            <a:r>
              <a:rPr lang="fr-FR" sz="1100" dirty="0"/>
              <a:t>avancer le projet à un rythme soutenable et constant</a:t>
            </a:r>
          </a:p>
          <a:p>
            <a:pPr marL="285750" indent="-285750">
              <a:buFont typeface="+mj-lt"/>
              <a:buAutoNum type="arabicPeriod"/>
            </a:pPr>
            <a:r>
              <a:rPr lang="fr-FR" sz="1100" dirty="0" smtClean="0"/>
              <a:t>Porter </a:t>
            </a:r>
            <a:r>
              <a:rPr lang="fr-FR" sz="1100" dirty="0"/>
              <a:t>une attention continue à l’excellence technique et à la conception</a:t>
            </a:r>
          </a:p>
          <a:p>
            <a:pPr marL="285750" indent="-285750">
              <a:buFont typeface="+mj-lt"/>
              <a:buAutoNum type="arabicPeriod"/>
            </a:pPr>
            <a:r>
              <a:rPr lang="fr-FR" sz="1100" dirty="0" smtClean="0"/>
              <a:t>Faire </a:t>
            </a:r>
            <a:r>
              <a:rPr lang="fr-FR" sz="1100" dirty="0"/>
              <a:t>simple</a:t>
            </a:r>
          </a:p>
          <a:p>
            <a:pPr marL="285750" indent="-285750">
              <a:buFont typeface="+mj-lt"/>
              <a:buAutoNum type="arabicPeriod"/>
            </a:pPr>
            <a:r>
              <a:rPr lang="fr-FR" sz="1100" dirty="0" smtClean="0"/>
              <a:t>Responsabiliser </a:t>
            </a:r>
            <a:r>
              <a:rPr lang="fr-FR" sz="1100" dirty="0"/>
              <a:t>les équipes</a:t>
            </a:r>
          </a:p>
          <a:p>
            <a:pPr marL="285750" indent="-285750">
              <a:buFont typeface="+mj-lt"/>
              <a:buAutoNum type="arabicPeriod"/>
            </a:pPr>
            <a:r>
              <a:rPr lang="fr-FR" sz="1100" dirty="0" smtClean="0"/>
              <a:t>Ajuster </a:t>
            </a:r>
            <a:r>
              <a:rPr lang="fr-FR" sz="1100" dirty="0"/>
              <a:t>à intervalles réguliers son comportement et ses processus pour être plus efficace</a:t>
            </a:r>
          </a:p>
        </p:txBody>
      </p:sp>
      <p:pic>
        <p:nvPicPr>
          <p:cNvPr id="8" name="12-agile-principles-pm.org_1.png" descr="12-agile-principles-pm.org_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4149" y="1045596"/>
            <a:ext cx="8207122" cy="477015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808694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19A0B-8C50-4048-A665-D286D4212708}" type="slidenum">
              <a:rPr lang="fr-FR" smtClean="0"/>
              <a:pPr/>
              <a:t>11</a:t>
            </a:fld>
            <a:endParaRPr lang="fr-FR"/>
          </a:p>
        </p:txBody>
      </p:sp>
      <p:sp>
        <p:nvSpPr>
          <p:cNvPr id="14" name="object 12"/>
          <p:cNvSpPr/>
          <p:nvPr/>
        </p:nvSpPr>
        <p:spPr>
          <a:xfrm>
            <a:off x="772312" y="1686456"/>
            <a:ext cx="3281720" cy="404944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16" name="object 14"/>
          <p:cNvSpPr/>
          <p:nvPr/>
        </p:nvSpPr>
        <p:spPr>
          <a:xfrm>
            <a:off x="982714" y="1699423"/>
            <a:ext cx="2964878" cy="3905719"/>
          </a:xfrm>
          <a:custGeom>
            <a:avLst/>
            <a:gdLst/>
            <a:ahLst/>
            <a:cxnLst/>
            <a:rect l="l" t="t" r="r" b="b"/>
            <a:pathLst>
              <a:path w="3732529" h="5203190">
                <a:moveTo>
                  <a:pt x="0" y="5202936"/>
                </a:moveTo>
                <a:lnTo>
                  <a:pt x="3732276" y="5202936"/>
                </a:lnTo>
                <a:lnTo>
                  <a:pt x="3732276" y="0"/>
                </a:lnTo>
                <a:lnTo>
                  <a:pt x="0" y="0"/>
                </a:lnTo>
                <a:lnTo>
                  <a:pt x="0" y="5202936"/>
                </a:lnTo>
                <a:close/>
              </a:path>
            </a:pathLst>
          </a:custGeom>
          <a:ln w="12192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23" name="object 21"/>
          <p:cNvSpPr txBox="1"/>
          <p:nvPr/>
        </p:nvSpPr>
        <p:spPr>
          <a:xfrm>
            <a:off x="1297133" y="2518309"/>
            <a:ext cx="343598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04875" marR="5080" indent="-905510">
              <a:lnSpc>
                <a:spcPct val="100000"/>
              </a:lnSpc>
              <a:spcBef>
                <a:spcPts val="100"/>
              </a:spcBef>
            </a:pPr>
            <a:r>
              <a:rPr lang="fr-FR" sz="1400" b="1" spc="-150" dirty="0" smtClean="0">
                <a:solidFill>
                  <a:srgbClr val="377490"/>
                </a:solidFill>
                <a:latin typeface="Arial"/>
                <a:cs typeface="Arial"/>
              </a:rPr>
              <a:t>UNE VISION  PROUIT  PARTAGEE</a:t>
            </a:r>
            <a:endParaRPr sz="1400" spc="-150" dirty="0">
              <a:latin typeface="Arial"/>
              <a:cs typeface="Arial"/>
            </a:endParaRPr>
          </a:p>
        </p:txBody>
      </p:sp>
      <p:sp>
        <p:nvSpPr>
          <p:cNvPr id="26" name="object 24"/>
          <p:cNvSpPr txBox="1"/>
          <p:nvPr/>
        </p:nvSpPr>
        <p:spPr>
          <a:xfrm>
            <a:off x="1162702" y="4158932"/>
            <a:ext cx="2500939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ctr">
              <a:lnSpc>
                <a:spcPct val="100000"/>
              </a:lnSpc>
              <a:spcBef>
                <a:spcPts val="100"/>
              </a:spcBef>
            </a:pPr>
            <a:r>
              <a:rPr sz="1200" spc="-180" dirty="0">
                <a:solidFill>
                  <a:srgbClr val="585858"/>
                </a:solidFill>
                <a:latin typeface="Arial"/>
                <a:cs typeface="Arial"/>
              </a:rPr>
              <a:t>On </a:t>
            </a:r>
            <a:r>
              <a:rPr sz="1200" spc="-100" dirty="0">
                <a:solidFill>
                  <a:srgbClr val="585858"/>
                </a:solidFill>
                <a:latin typeface="Arial"/>
                <a:cs typeface="Arial"/>
              </a:rPr>
              <a:t>partage </a:t>
            </a:r>
            <a:r>
              <a:rPr sz="1200" spc="-85" dirty="0">
                <a:solidFill>
                  <a:srgbClr val="585858"/>
                </a:solidFill>
                <a:latin typeface="Arial"/>
                <a:cs typeface="Arial"/>
              </a:rPr>
              <a:t>la vision</a:t>
            </a:r>
            <a:r>
              <a:rPr sz="1200" spc="-22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200" spc="-105" dirty="0">
                <a:solidFill>
                  <a:srgbClr val="585858"/>
                </a:solidFill>
                <a:latin typeface="Arial"/>
                <a:cs typeface="Arial"/>
              </a:rPr>
              <a:t>en  </a:t>
            </a:r>
            <a:r>
              <a:rPr sz="1200" spc="-40" dirty="0">
                <a:solidFill>
                  <a:srgbClr val="585858"/>
                </a:solidFill>
                <a:latin typeface="Arial"/>
                <a:cs typeface="Arial"/>
              </a:rPr>
              <a:t>impliquant </a:t>
            </a:r>
            <a:r>
              <a:rPr sz="1200" spc="-65" dirty="0">
                <a:solidFill>
                  <a:srgbClr val="585858"/>
                </a:solidFill>
                <a:latin typeface="Arial"/>
                <a:cs typeface="Arial"/>
              </a:rPr>
              <a:t>le </a:t>
            </a:r>
            <a:r>
              <a:rPr sz="1200" spc="-30" dirty="0">
                <a:solidFill>
                  <a:srgbClr val="585858"/>
                </a:solidFill>
                <a:latin typeface="Arial"/>
                <a:cs typeface="Arial"/>
              </a:rPr>
              <a:t>métier </a:t>
            </a:r>
            <a:r>
              <a:rPr sz="1200" spc="-190" dirty="0">
                <a:solidFill>
                  <a:srgbClr val="585858"/>
                </a:solidFill>
                <a:latin typeface="Arial"/>
                <a:cs typeface="Arial"/>
              </a:rPr>
              <a:t>à  </a:t>
            </a:r>
            <a:r>
              <a:rPr sz="1200" spc="-55" dirty="0">
                <a:solidFill>
                  <a:srgbClr val="585858"/>
                </a:solidFill>
                <a:latin typeface="Arial"/>
                <a:cs typeface="Arial"/>
              </a:rPr>
              <a:t>l’estimation </a:t>
            </a:r>
            <a:r>
              <a:rPr sz="1200" spc="-5" dirty="0">
                <a:solidFill>
                  <a:srgbClr val="585858"/>
                </a:solidFill>
                <a:latin typeface="Arial"/>
                <a:cs typeface="Arial"/>
              </a:rPr>
              <a:t>et </a:t>
            </a:r>
            <a:r>
              <a:rPr sz="1200" spc="-85" dirty="0">
                <a:solidFill>
                  <a:srgbClr val="585858"/>
                </a:solidFill>
                <a:latin typeface="Arial"/>
                <a:cs typeface="Arial"/>
              </a:rPr>
              <a:t>la  </a:t>
            </a:r>
            <a:r>
              <a:rPr sz="1200" spc="-75" dirty="0">
                <a:solidFill>
                  <a:srgbClr val="585858"/>
                </a:solidFill>
                <a:latin typeface="Arial"/>
                <a:cs typeface="Arial"/>
              </a:rPr>
              <a:t>technique </a:t>
            </a:r>
            <a:r>
              <a:rPr sz="1200" spc="-155" dirty="0">
                <a:solidFill>
                  <a:srgbClr val="585858"/>
                </a:solidFill>
                <a:latin typeface="Arial"/>
                <a:cs typeface="Arial"/>
              </a:rPr>
              <a:t>dans </a:t>
            </a:r>
            <a:r>
              <a:rPr sz="1200" spc="-85" dirty="0">
                <a:solidFill>
                  <a:srgbClr val="585858"/>
                </a:solidFill>
                <a:latin typeface="Arial"/>
                <a:cs typeface="Arial"/>
              </a:rPr>
              <a:t>la  </a:t>
            </a:r>
            <a:r>
              <a:rPr sz="1200" spc="-80" dirty="0">
                <a:solidFill>
                  <a:srgbClr val="585858"/>
                </a:solidFill>
                <a:latin typeface="Arial"/>
                <a:cs typeface="Arial"/>
              </a:rPr>
              <a:t>conception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29" name="object 27"/>
          <p:cNvSpPr/>
          <p:nvPr/>
        </p:nvSpPr>
        <p:spPr>
          <a:xfrm>
            <a:off x="2317133" y="3042378"/>
            <a:ext cx="697992" cy="6099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30" name="object 28"/>
          <p:cNvSpPr/>
          <p:nvPr/>
        </p:nvSpPr>
        <p:spPr>
          <a:xfrm>
            <a:off x="5493338" y="3038702"/>
            <a:ext cx="1130807" cy="6096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32" name="object 30"/>
          <p:cNvSpPr/>
          <p:nvPr/>
        </p:nvSpPr>
        <p:spPr>
          <a:xfrm>
            <a:off x="1373124" y="9541764"/>
            <a:ext cx="3732529" cy="205740"/>
          </a:xfrm>
          <a:custGeom>
            <a:avLst/>
            <a:gdLst/>
            <a:ahLst/>
            <a:cxnLst/>
            <a:rect l="l" t="t" r="r" b="b"/>
            <a:pathLst>
              <a:path w="3732529" h="205740">
                <a:moveTo>
                  <a:pt x="0" y="205739"/>
                </a:moveTo>
                <a:lnTo>
                  <a:pt x="3732276" y="205739"/>
                </a:lnTo>
                <a:lnTo>
                  <a:pt x="3732276" y="0"/>
                </a:lnTo>
                <a:lnTo>
                  <a:pt x="0" y="0"/>
                </a:lnTo>
                <a:lnTo>
                  <a:pt x="0" y="205739"/>
                </a:lnTo>
                <a:close/>
              </a:path>
            </a:pathLst>
          </a:custGeom>
          <a:solidFill>
            <a:srgbClr val="377490"/>
          </a:solid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33" name="object 31"/>
          <p:cNvSpPr/>
          <p:nvPr/>
        </p:nvSpPr>
        <p:spPr>
          <a:xfrm>
            <a:off x="7053071" y="9541764"/>
            <a:ext cx="3732529" cy="205740"/>
          </a:xfrm>
          <a:custGeom>
            <a:avLst/>
            <a:gdLst/>
            <a:ahLst/>
            <a:cxnLst/>
            <a:rect l="l" t="t" r="r" b="b"/>
            <a:pathLst>
              <a:path w="3732529" h="205740">
                <a:moveTo>
                  <a:pt x="0" y="205739"/>
                </a:moveTo>
                <a:lnTo>
                  <a:pt x="3732276" y="205739"/>
                </a:lnTo>
                <a:lnTo>
                  <a:pt x="3732276" y="0"/>
                </a:lnTo>
                <a:lnTo>
                  <a:pt x="0" y="0"/>
                </a:lnTo>
                <a:lnTo>
                  <a:pt x="0" y="205739"/>
                </a:lnTo>
                <a:close/>
              </a:path>
            </a:pathLst>
          </a:custGeom>
          <a:solidFill>
            <a:srgbClr val="179A80"/>
          </a:solid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34" name="object 32"/>
          <p:cNvSpPr/>
          <p:nvPr/>
        </p:nvSpPr>
        <p:spPr>
          <a:xfrm>
            <a:off x="12733019" y="9541764"/>
            <a:ext cx="3733800" cy="205740"/>
          </a:xfrm>
          <a:custGeom>
            <a:avLst/>
            <a:gdLst/>
            <a:ahLst/>
            <a:cxnLst/>
            <a:rect l="l" t="t" r="r" b="b"/>
            <a:pathLst>
              <a:path w="3733800" h="205740">
                <a:moveTo>
                  <a:pt x="0" y="205739"/>
                </a:moveTo>
                <a:lnTo>
                  <a:pt x="3733799" y="205739"/>
                </a:lnTo>
                <a:lnTo>
                  <a:pt x="3733799" y="0"/>
                </a:lnTo>
                <a:lnTo>
                  <a:pt x="0" y="0"/>
                </a:lnTo>
                <a:lnTo>
                  <a:pt x="0" y="205739"/>
                </a:lnTo>
                <a:close/>
              </a:path>
            </a:pathLst>
          </a:custGeom>
          <a:solidFill>
            <a:srgbClr val="EF9C2A"/>
          </a:solid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35" name="object 12"/>
          <p:cNvSpPr/>
          <p:nvPr/>
        </p:nvSpPr>
        <p:spPr>
          <a:xfrm>
            <a:off x="4222889" y="1661502"/>
            <a:ext cx="3281720" cy="404944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36" name="object 14"/>
          <p:cNvSpPr/>
          <p:nvPr/>
        </p:nvSpPr>
        <p:spPr>
          <a:xfrm>
            <a:off x="7958381" y="1699417"/>
            <a:ext cx="2964878" cy="3905719"/>
          </a:xfrm>
          <a:custGeom>
            <a:avLst/>
            <a:gdLst/>
            <a:ahLst/>
            <a:cxnLst/>
            <a:rect l="l" t="t" r="r" b="b"/>
            <a:pathLst>
              <a:path w="3732529" h="5203190">
                <a:moveTo>
                  <a:pt x="0" y="5202936"/>
                </a:moveTo>
                <a:lnTo>
                  <a:pt x="3732276" y="5202936"/>
                </a:lnTo>
                <a:lnTo>
                  <a:pt x="3732276" y="0"/>
                </a:lnTo>
                <a:lnTo>
                  <a:pt x="0" y="0"/>
                </a:lnTo>
                <a:lnTo>
                  <a:pt x="0" y="5202936"/>
                </a:lnTo>
                <a:close/>
              </a:path>
            </a:pathLst>
          </a:custGeom>
          <a:ln w="12192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40" name="object 12"/>
          <p:cNvSpPr/>
          <p:nvPr/>
        </p:nvSpPr>
        <p:spPr>
          <a:xfrm>
            <a:off x="7774400" y="1699417"/>
            <a:ext cx="3281720" cy="404944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42" name="object 14"/>
          <p:cNvSpPr/>
          <p:nvPr/>
        </p:nvSpPr>
        <p:spPr>
          <a:xfrm>
            <a:off x="4418508" y="1699423"/>
            <a:ext cx="2964878" cy="3905719"/>
          </a:xfrm>
          <a:custGeom>
            <a:avLst/>
            <a:gdLst/>
            <a:ahLst/>
            <a:cxnLst/>
            <a:rect l="l" t="t" r="r" b="b"/>
            <a:pathLst>
              <a:path w="3732529" h="5203190">
                <a:moveTo>
                  <a:pt x="0" y="5202936"/>
                </a:moveTo>
                <a:lnTo>
                  <a:pt x="3732276" y="5202936"/>
                </a:lnTo>
                <a:lnTo>
                  <a:pt x="3732276" y="0"/>
                </a:lnTo>
                <a:lnTo>
                  <a:pt x="0" y="0"/>
                </a:lnTo>
                <a:lnTo>
                  <a:pt x="0" y="5202936"/>
                </a:lnTo>
                <a:close/>
              </a:path>
            </a:pathLst>
          </a:custGeom>
          <a:ln w="12192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43" name="object 22"/>
          <p:cNvSpPr txBox="1"/>
          <p:nvPr/>
        </p:nvSpPr>
        <p:spPr>
          <a:xfrm>
            <a:off x="4134580" y="2277493"/>
            <a:ext cx="363982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3175" algn="ctr">
              <a:lnSpc>
                <a:spcPct val="100000"/>
              </a:lnSpc>
              <a:spcBef>
                <a:spcPts val="100"/>
              </a:spcBef>
            </a:pPr>
            <a:r>
              <a:rPr sz="1400" b="1" spc="-150" dirty="0">
                <a:solidFill>
                  <a:srgbClr val="00B050"/>
                </a:solidFill>
                <a:latin typeface="Arial"/>
                <a:cs typeface="Arial"/>
              </a:rPr>
              <a:t>UN BESOIN </a:t>
            </a:r>
            <a:r>
              <a:rPr lang="fr-FR" sz="1400" b="1" spc="-150" dirty="0" smtClean="0">
                <a:solidFill>
                  <a:srgbClr val="00B050"/>
                </a:solidFill>
                <a:latin typeface="Arial"/>
                <a:cs typeface="Arial"/>
              </a:rPr>
              <a:t> </a:t>
            </a:r>
            <a:r>
              <a:rPr sz="1400" b="1" spc="-150" dirty="0" smtClean="0">
                <a:solidFill>
                  <a:srgbClr val="00B050"/>
                </a:solidFill>
                <a:latin typeface="Arial"/>
                <a:cs typeface="Arial"/>
              </a:rPr>
              <a:t>RÉALISÉ</a:t>
            </a:r>
            <a:endParaRPr sz="1400" b="1" spc="-150" dirty="0">
              <a:solidFill>
                <a:srgbClr val="00B050"/>
              </a:solidFill>
              <a:latin typeface="Arial"/>
              <a:cs typeface="Arial"/>
            </a:endParaRPr>
          </a:p>
          <a:p>
            <a:pPr marR="5080" algn="ctr">
              <a:lnSpc>
                <a:spcPct val="100000"/>
              </a:lnSpc>
              <a:spcBef>
                <a:spcPts val="5"/>
              </a:spcBef>
              <a:tabLst>
                <a:tab pos="361315" algn="l"/>
              </a:tabLst>
            </a:pPr>
            <a:r>
              <a:rPr sz="1400" b="1" spc="-150" dirty="0">
                <a:solidFill>
                  <a:srgbClr val="00B050"/>
                </a:solidFill>
                <a:latin typeface="Arial"/>
                <a:cs typeface="Arial"/>
              </a:rPr>
              <a:t>=	AU BESOIN </a:t>
            </a:r>
            <a:r>
              <a:rPr lang="fr-FR" sz="1400" b="1" spc="-150" dirty="0" smtClean="0">
                <a:solidFill>
                  <a:srgbClr val="00B050"/>
                </a:solidFill>
                <a:latin typeface="Arial"/>
                <a:cs typeface="Arial"/>
              </a:rPr>
              <a:t> </a:t>
            </a:r>
            <a:r>
              <a:rPr sz="1400" b="1" spc="-150" dirty="0" smtClean="0">
                <a:solidFill>
                  <a:srgbClr val="00B050"/>
                </a:solidFill>
                <a:latin typeface="Arial"/>
                <a:cs typeface="Arial"/>
              </a:rPr>
              <a:t>EXPRIMÉ</a:t>
            </a:r>
            <a:endParaRPr sz="1400" b="1" spc="-150" dirty="0">
              <a:solidFill>
                <a:srgbClr val="00B050"/>
              </a:solidFill>
              <a:latin typeface="Arial"/>
              <a:cs typeface="Arial"/>
            </a:endParaRPr>
          </a:p>
        </p:txBody>
      </p:sp>
      <p:sp>
        <p:nvSpPr>
          <p:cNvPr id="44" name="object 25"/>
          <p:cNvSpPr txBox="1"/>
          <p:nvPr/>
        </p:nvSpPr>
        <p:spPr>
          <a:xfrm>
            <a:off x="4911364" y="4158932"/>
            <a:ext cx="272161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9554">
              <a:lnSpc>
                <a:spcPct val="100000"/>
              </a:lnSpc>
              <a:spcBef>
                <a:spcPts val="100"/>
              </a:spcBef>
            </a:pPr>
            <a:r>
              <a:rPr sz="1200" spc="-180" dirty="0">
                <a:solidFill>
                  <a:srgbClr val="585858"/>
                </a:solidFill>
                <a:latin typeface="Arial"/>
                <a:cs typeface="Arial"/>
              </a:rPr>
              <a:t>On </a:t>
            </a:r>
            <a:r>
              <a:rPr sz="1200" spc="-90" dirty="0">
                <a:solidFill>
                  <a:srgbClr val="585858"/>
                </a:solidFill>
                <a:latin typeface="Arial"/>
                <a:cs typeface="Arial"/>
              </a:rPr>
              <a:t>brise </a:t>
            </a:r>
            <a:r>
              <a:rPr sz="1200" spc="-85" dirty="0">
                <a:solidFill>
                  <a:srgbClr val="585858"/>
                </a:solidFill>
                <a:latin typeface="Arial"/>
                <a:cs typeface="Arial"/>
              </a:rPr>
              <a:t>la</a:t>
            </a:r>
            <a:r>
              <a:rPr sz="1200" spc="-15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200" spc="-110" dirty="0">
                <a:solidFill>
                  <a:srgbClr val="585858"/>
                </a:solidFill>
                <a:latin typeface="Arial"/>
                <a:cs typeface="Arial"/>
              </a:rPr>
              <a:t>chaine</a:t>
            </a:r>
            <a:endParaRPr sz="1200" dirty="0">
              <a:latin typeface="Arial"/>
              <a:cs typeface="Arial"/>
            </a:endParaRPr>
          </a:p>
          <a:p>
            <a:pPr marR="5080">
              <a:lnSpc>
                <a:spcPct val="100000"/>
              </a:lnSpc>
            </a:pPr>
            <a:r>
              <a:rPr sz="1200" spc="-25" dirty="0">
                <a:solidFill>
                  <a:srgbClr val="585858"/>
                </a:solidFill>
                <a:latin typeface="Arial"/>
                <a:cs typeface="Arial"/>
              </a:rPr>
              <a:t>d’interprétation</a:t>
            </a:r>
            <a:r>
              <a:rPr sz="1200" spc="-204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200" spc="-150" dirty="0">
                <a:solidFill>
                  <a:srgbClr val="585858"/>
                </a:solidFill>
                <a:latin typeface="Arial"/>
                <a:cs typeface="Arial"/>
              </a:rPr>
              <a:t>grâce  </a:t>
            </a:r>
            <a:r>
              <a:rPr sz="1200" spc="-140" dirty="0">
                <a:solidFill>
                  <a:srgbClr val="585858"/>
                </a:solidFill>
                <a:latin typeface="Arial"/>
                <a:cs typeface="Arial"/>
              </a:rPr>
              <a:t>aux </a:t>
            </a:r>
            <a:r>
              <a:rPr sz="1200" spc="-150" dirty="0">
                <a:solidFill>
                  <a:srgbClr val="585858"/>
                </a:solidFill>
                <a:latin typeface="Arial"/>
                <a:cs typeface="Arial"/>
              </a:rPr>
              <a:t>cycles </a:t>
            </a:r>
            <a:r>
              <a:rPr sz="1200" spc="-5" dirty="0">
                <a:solidFill>
                  <a:srgbClr val="585858"/>
                </a:solidFill>
                <a:latin typeface="Arial"/>
                <a:cs typeface="Arial"/>
              </a:rPr>
              <a:t>et  </a:t>
            </a:r>
            <a:r>
              <a:rPr sz="1200" spc="-80" dirty="0">
                <a:solidFill>
                  <a:srgbClr val="585858"/>
                </a:solidFill>
                <a:latin typeface="Arial"/>
                <a:cs typeface="Arial"/>
              </a:rPr>
              <a:t>démonstrations  </a:t>
            </a:r>
            <a:r>
              <a:rPr sz="1200" spc="-60" dirty="0">
                <a:solidFill>
                  <a:srgbClr val="585858"/>
                </a:solidFill>
                <a:latin typeface="Arial"/>
                <a:cs typeface="Arial"/>
              </a:rPr>
              <a:t>“demo </a:t>
            </a:r>
            <a:r>
              <a:rPr sz="1200" spc="-20" dirty="0">
                <a:solidFill>
                  <a:srgbClr val="585858"/>
                </a:solidFill>
                <a:latin typeface="Arial"/>
                <a:cs typeface="Arial"/>
              </a:rPr>
              <a:t>or</a:t>
            </a:r>
            <a:r>
              <a:rPr sz="1200" spc="-23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200" spc="-5" dirty="0">
                <a:solidFill>
                  <a:srgbClr val="585858"/>
                </a:solidFill>
                <a:latin typeface="Arial"/>
                <a:cs typeface="Arial"/>
              </a:rPr>
              <a:t>die”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45" name="object 23"/>
          <p:cNvSpPr txBox="1"/>
          <p:nvPr/>
        </p:nvSpPr>
        <p:spPr>
          <a:xfrm>
            <a:off x="7838582" y="2460229"/>
            <a:ext cx="279146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indent="427990">
              <a:lnSpc>
                <a:spcPct val="100000"/>
              </a:lnSpc>
              <a:spcBef>
                <a:spcPts val="100"/>
              </a:spcBef>
            </a:pPr>
            <a:r>
              <a:rPr lang="fr-FR" sz="1400" b="1" spc="-200" dirty="0" smtClean="0">
                <a:solidFill>
                  <a:srgbClr val="EF9C2A"/>
                </a:solidFill>
                <a:latin typeface="Arial"/>
                <a:cs typeface="Arial"/>
              </a:rPr>
              <a:t>UN  GAIN  DE   TIME  TO   MARKET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46" name="object 26"/>
          <p:cNvSpPr txBox="1"/>
          <p:nvPr/>
        </p:nvSpPr>
        <p:spPr>
          <a:xfrm>
            <a:off x="8428472" y="4158932"/>
            <a:ext cx="2339340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8135">
              <a:lnSpc>
                <a:spcPct val="100000"/>
              </a:lnSpc>
              <a:spcBef>
                <a:spcPts val="100"/>
              </a:spcBef>
            </a:pPr>
            <a:r>
              <a:rPr sz="1200" spc="-180" dirty="0">
                <a:solidFill>
                  <a:srgbClr val="585858"/>
                </a:solidFill>
                <a:latin typeface="Arial"/>
                <a:cs typeface="Arial"/>
              </a:rPr>
              <a:t>On</a:t>
            </a:r>
            <a:r>
              <a:rPr sz="1200" spc="-15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200" spc="-85" dirty="0">
                <a:solidFill>
                  <a:srgbClr val="585858"/>
                </a:solidFill>
                <a:latin typeface="Arial"/>
                <a:cs typeface="Arial"/>
              </a:rPr>
              <a:t>parallélise</a:t>
            </a:r>
            <a:endParaRPr sz="1200" dirty="0">
              <a:latin typeface="Arial"/>
              <a:cs typeface="Arial"/>
            </a:endParaRPr>
          </a:p>
          <a:p>
            <a:pPr marL="659765" indent="-411480">
              <a:lnSpc>
                <a:spcPct val="100000"/>
              </a:lnSpc>
              <a:buFont typeface="Wingdings"/>
              <a:buChar char=""/>
              <a:tabLst>
                <a:tab pos="659765" algn="l"/>
                <a:tab pos="660400" algn="l"/>
              </a:tabLst>
            </a:pPr>
            <a:r>
              <a:rPr sz="1200" spc="-105" dirty="0" smtClean="0">
                <a:solidFill>
                  <a:srgbClr val="585858"/>
                </a:solidFill>
                <a:latin typeface="Arial"/>
                <a:cs typeface="Arial"/>
              </a:rPr>
              <a:t>Conception</a:t>
            </a:r>
            <a:endParaRPr lang="fr-FR" sz="1200" dirty="0">
              <a:latin typeface="Arial"/>
              <a:cs typeface="Arial"/>
            </a:endParaRPr>
          </a:p>
          <a:p>
            <a:pPr marL="659765" indent="-411480">
              <a:lnSpc>
                <a:spcPct val="100000"/>
              </a:lnSpc>
              <a:buFont typeface="Wingdings"/>
              <a:buChar char=""/>
              <a:tabLst>
                <a:tab pos="659765" algn="l"/>
                <a:tab pos="660400" algn="l"/>
              </a:tabLst>
            </a:pPr>
            <a:r>
              <a:rPr sz="1200" spc="-95" dirty="0" smtClean="0">
                <a:solidFill>
                  <a:srgbClr val="585858"/>
                </a:solidFill>
                <a:latin typeface="Arial"/>
                <a:cs typeface="Arial"/>
              </a:rPr>
              <a:t>D</a:t>
            </a:r>
            <a:r>
              <a:rPr lang="fr-FR" sz="1200" spc="-95" dirty="0" smtClean="0">
                <a:solidFill>
                  <a:srgbClr val="585858"/>
                </a:solidFill>
                <a:latin typeface="Arial"/>
                <a:cs typeface="Arial"/>
              </a:rPr>
              <a:t>é</a:t>
            </a:r>
            <a:r>
              <a:rPr sz="1200" spc="-95" dirty="0" err="1" smtClean="0">
                <a:solidFill>
                  <a:srgbClr val="585858"/>
                </a:solidFill>
                <a:latin typeface="Arial"/>
                <a:cs typeface="Arial"/>
              </a:rPr>
              <a:t>velop</a:t>
            </a:r>
            <a:r>
              <a:rPr lang="fr-FR" sz="1200" spc="-95" dirty="0" err="1" smtClean="0">
                <a:solidFill>
                  <a:srgbClr val="585858"/>
                </a:solidFill>
                <a:latin typeface="Arial"/>
                <a:cs typeface="Arial"/>
              </a:rPr>
              <a:t>pe</a:t>
            </a:r>
            <a:r>
              <a:rPr sz="1200" spc="-95" dirty="0" err="1" smtClean="0">
                <a:solidFill>
                  <a:srgbClr val="585858"/>
                </a:solidFill>
                <a:latin typeface="Arial"/>
                <a:cs typeface="Arial"/>
              </a:rPr>
              <a:t>ment</a:t>
            </a:r>
            <a:endParaRPr lang="fr-FR" sz="1200" spc="-95" dirty="0" smtClean="0">
              <a:solidFill>
                <a:srgbClr val="585858"/>
              </a:solidFill>
              <a:latin typeface="Arial"/>
              <a:cs typeface="Arial"/>
            </a:endParaRPr>
          </a:p>
          <a:p>
            <a:pPr marL="659765" indent="-411480">
              <a:lnSpc>
                <a:spcPct val="100000"/>
              </a:lnSpc>
              <a:buFont typeface="Wingdings"/>
              <a:buChar char=""/>
              <a:tabLst>
                <a:tab pos="659765" algn="l"/>
                <a:tab pos="660400" algn="l"/>
              </a:tabLst>
            </a:pPr>
            <a:r>
              <a:rPr sz="1200" spc="-215" dirty="0" smtClean="0">
                <a:solidFill>
                  <a:srgbClr val="585858"/>
                </a:solidFill>
                <a:latin typeface="Arial"/>
                <a:cs typeface="Arial"/>
              </a:rPr>
              <a:t>Tests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47" name="object 29"/>
          <p:cNvSpPr/>
          <p:nvPr/>
        </p:nvSpPr>
        <p:spPr>
          <a:xfrm>
            <a:off x="9032739" y="3037871"/>
            <a:ext cx="1130807" cy="6096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48" name="Espace réservé du texte 2">
            <a:extLst>
              <a:ext uri="{FF2B5EF4-FFF2-40B4-BE49-F238E27FC236}">
                <a16:creationId xmlns:a16="http://schemas.microsoft.com/office/drawing/2014/main" id="{DBA2E3D5-BC69-4B95-AC0F-FC706CC3B871}"/>
              </a:ext>
            </a:extLst>
          </p:cNvPr>
          <p:cNvSpPr txBox="1">
            <a:spLocks/>
          </p:cNvSpPr>
          <p:nvPr/>
        </p:nvSpPr>
        <p:spPr>
          <a:xfrm>
            <a:off x="1368830" y="433924"/>
            <a:ext cx="8534400" cy="381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fr-FR" sz="2000" kern="1200" spc="3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397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libri" panose="020F0502020204030204" pitchFamily="34" charset="0"/>
              <a:buChar char="−"/>
              <a:tabLst>
                <a:tab pos="539750" algn="l"/>
              </a:tabLst>
              <a:defRPr lang="fr-FR" sz="1800" kern="1200" dirty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Char char="›"/>
              <a:defRPr lang="fr-FR" sz="1050" kern="1200" dirty="0">
                <a:solidFill>
                  <a:srgbClr val="95A5A6"/>
                </a:solidFill>
                <a:latin typeface="Montserrat Ligh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fr-FR" dirty="0"/>
              <a:t>L’agile c’est quoi?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040868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19A0B-8C50-4048-A665-D286D4212708}" type="slidenum">
              <a:rPr lang="fr-FR" smtClean="0"/>
              <a:pPr/>
              <a:t>12</a:t>
            </a:fld>
            <a:endParaRPr lang="fr-FR"/>
          </a:p>
        </p:txBody>
      </p:sp>
      <p:sp>
        <p:nvSpPr>
          <p:cNvPr id="5" name="object 3"/>
          <p:cNvSpPr/>
          <p:nvPr/>
        </p:nvSpPr>
        <p:spPr>
          <a:xfrm>
            <a:off x="2046350" y="1374517"/>
            <a:ext cx="7367779" cy="50739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4"/>
          <p:cNvSpPr/>
          <p:nvPr/>
        </p:nvSpPr>
        <p:spPr>
          <a:xfrm>
            <a:off x="5519651" y="1058332"/>
            <a:ext cx="4073082" cy="5475472"/>
          </a:xfrm>
          <a:custGeom>
            <a:avLst/>
            <a:gdLst/>
            <a:ahLst/>
            <a:cxnLst/>
            <a:rect l="l" t="t" r="r" b="b"/>
            <a:pathLst>
              <a:path w="7868919" h="8272780">
                <a:moveTo>
                  <a:pt x="0" y="8272272"/>
                </a:moveTo>
                <a:lnTo>
                  <a:pt x="7868411" y="8272272"/>
                </a:lnTo>
                <a:lnTo>
                  <a:pt x="7868411" y="0"/>
                </a:lnTo>
                <a:lnTo>
                  <a:pt x="0" y="0"/>
                </a:lnTo>
                <a:lnTo>
                  <a:pt x="0" y="8272272"/>
                </a:lnTo>
                <a:close/>
              </a:path>
            </a:pathLst>
          </a:custGeom>
          <a:ln w="38100">
            <a:solidFill>
              <a:srgbClr val="25526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5"/>
          <p:cNvSpPr/>
          <p:nvPr/>
        </p:nvSpPr>
        <p:spPr>
          <a:xfrm>
            <a:off x="1545209" y="1058332"/>
            <a:ext cx="3974442" cy="5475472"/>
          </a:xfrm>
          <a:custGeom>
            <a:avLst/>
            <a:gdLst/>
            <a:ahLst/>
            <a:cxnLst/>
            <a:rect l="l" t="t" r="r" b="b"/>
            <a:pathLst>
              <a:path w="6713220" h="8272780">
                <a:moveTo>
                  <a:pt x="0" y="8272272"/>
                </a:moveTo>
                <a:lnTo>
                  <a:pt x="6713220" y="8272272"/>
                </a:lnTo>
                <a:lnTo>
                  <a:pt x="6713220" y="0"/>
                </a:lnTo>
                <a:lnTo>
                  <a:pt x="0" y="0"/>
                </a:lnTo>
                <a:lnTo>
                  <a:pt x="0" y="8272272"/>
                </a:lnTo>
                <a:close/>
              </a:path>
            </a:pathLst>
          </a:custGeom>
          <a:ln w="38100">
            <a:solidFill>
              <a:srgbClr val="25526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Espace réservé du texte 2">
            <a:extLst>
              <a:ext uri="{FF2B5EF4-FFF2-40B4-BE49-F238E27FC236}">
                <a16:creationId xmlns:a16="http://schemas.microsoft.com/office/drawing/2014/main" id="{DBA2E3D5-BC69-4B95-AC0F-FC706CC3B871}"/>
              </a:ext>
            </a:extLst>
          </p:cNvPr>
          <p:cNvSpPr txBox="1">
            <a:spLocks/>
          </p:cNvSpPr>
          <p:nvPr/>
        </p:nvSpPr>
        <p:spPr>
          <a:xfrm>
            <a:off x="1368830" y="433924"/>
            <a:ext cx="8534400" cy="381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fr-FR" sz="2000" kern="1200" spc="3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397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libri" panose="020F0502020204030204" pitchFamily="34" charset="0"/>
              <a:buChar char="−"/>
              <a:tabLst>
                <a:tab pos="539750" algn="l"/>
              </a:tabLst>
              <a:defRPr lang="fr-FR" sz="1800" kern="1200" dirty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Char char="›"/>
              <a:defRPr lang="fr-FR" sz="1050" kern="1200" dirty="0">
                <a:solidFill>
                  <a:srgbClr val="95A5A6"/>
                </a:solidFill>
                <a:latin typeface="Montserrat Ligh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fr-FR" dirty="0"/>
              <a:t>L’agile c’est quoi?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637638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19A0B-8C50-4048-A665-D286D4212708}" type="slidenum">
              <a:rPr lang="fr-FR" smtClean="0"/>
              <a:pPr/>
              <a:t>13</a:t>
            </a:fld>
            <a:endParaRPr lang="fr-FR"/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1021108" y="1384831"/>
            <a:ext cx="10184448" cy="45243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fr-FR" sz="2000" kern="1200" spc="3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397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libri" panose="020F0502020204030204" pitchFamily="34" charset="0"/>
              <a:buChar char="−"/>
              <a:tabLst>
                <a:tab pos="539750" algn="l"/>
              </a:tabLst>
              <a:defRPr lang="fr-FR" sz="1800" kern="1200" dirty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Char char="›"/>
              <a:defRPr lang="fr-FR" sz="1050" kern="1200" dirty="0">
                <a:solidFill>
                  <a:srgbClr val="95A5A6"/>
                </a:solidFill>
                <a:latin typeface="Montserrat Ligh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altLang="fr-FR" sz="1600" dirty="0" smtClean="0"/>
              <a:t>   Aligner tous les acteurs sur la même vision du produit à réaliser.</a:t>
            </a:r>
          </a:p>
          <a:p>
            <a:r>
              <a:rPr lang="fr-FR" altLang="fr-FR" sz="1600" dirty="0"/>
              <a:t>D</a:t>
            </a:r>
            <a:r>
              <a:rPr lang="fr-FR" altLang="fr-FR" sz="1600" dirty="0" smtClean="0"/>
              <a:t>éfinir le produit à réaliser sur 9 axes:</a:t>
            </a:r>
            <a:endParaRPr lang="fr-FR" altLang="fr-FR" sz="1600" dirty="0" smtClean="0">
              <a:solidFill>
                <a:srgbClr val="000000"/>
              </a:solidFill>
            </a:endParaRPr>
          </a:p>
          <a:p>
            <a:pPr lvl="1"/>
            <a:r>
              <a:rPr lang="fr-FR" altLang="fr-FR" sz="1400" dirty="0" smtClean="0"/>
              <a:t>Les clients/utilisateurs du produit</a:t>
            </a:r>
          </a:p>
          <a:p>
            <a:pPr lvl="1"/>
            <a:r>
              <a:rPr lang="fr-FR" altLang="fr-FR" sz="1400" dirty="0" smtClean="0"/>
              <a:t>Leurs besoins</a:t>
            </a:r>
          </a:p>
          <a:p>
            <a:pPr lvl="1"/>
            <a:r>
              <a:rPr lang="fr-FR" altLang="fr-FR" sz="1400" dirty="0" smtClean="0"/>
              <a:t>La proposition de valeur du produit</a:t>
            </a:r>
          </a:p>
          <a:p>
            <a:pPr lvl="1"/>
            <a:r>
              <a:rPr lang="fr-FR" altLang="fr-FR" sz="1400" dirty="0" smtClean="0"/>
              <a:t>Les avantages concurrentiels du produit</a:t>
            </a:r>
          </a:p>
          <a:p>
            <a:pPr lvl="1"/>
            <a:r>
              <a:rPr lang="fr-FR" altLang="fr-FR" sz="1400" dirty="0" smtClean="0"/>
              <a:t>Les canaux sollicités pour l’utilisation du produit</a:t>
            </a:r>
          </a:p>
          <a:p>
            <a:pPr lvl="1"/>
            <a:r>
              <a:rPr lang="fr-FR" altLang="fr-FR" sz="1400" dirty="0" smtClean="0"/>
              <a:t>Les critères de succès quantifiables</a:t>
            </a:r>
          </a:p>
          <a:p>
            <a:pPr lvl="1"/>
            <a:r>
              <a:rPr lang="fr-FR" altLang="fr-FR" sz="1400" dirty="0" smtClean="0"/>
              <a:t>Les moyens nécessaires</a:t>
            </a:r>
          </a:p>
          <a:p>
            <a:pPr lvl="1"/>
            <a:r>
              <a:rPr lang="fr-FR" altLang="fr-FR" sz="1400" dirty="0" smtClean="0"/>
              <a:t>Les gains pour l’entreprise </a:t>
            </a:r>
          </a:p>
          <a:p>
            <a:pPr marL="449263" lvl="2" indent="0">
              <a:buFont typeface="Lucida Grande"/>
              <a:buNone/>
            </a:pPr>
            <a:endParaRPr lang="fr-FR" altLang="fr-FR" sz="1400" dirty="0" smtClean="0">
              <a:solidFill>
                <a:srgbClr val="000000"/>
              </a:solidFill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8522" y="1866088"/>
            <a:ext cx="4307034" cy="3711869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4852" y="4281055"/>
            <a:ext cx="4231178" cy="2167370"/>
          </a:xfrm>
          <a:prstGeom prst="rect">
            <a:avLst/>
          </a:prstGeom>
        </p:spPr>
      </p:pic>
      <p:sp>
        <p:nvSpPr>
          <p:cNvPr id="8" name="Espace réservé du texte 2">
            <a:extLst>
              <a:ext uri="{FF2B5EF4-FFF2-40B4-BE49-F238E27FC236}">
                <a16:creationId xmlns:a16="http://schemas.microsoft.com/office/drawing/2014/main" id="{5981FD41-3065-4518-A17F-EDD5CA8B2D3E}"/>
              </a:ext>
            </a:extLst>
          </p:cNvPr>
          <p:cNvSpPr txBox="1">
            <a:spLocks/>
          </p:cNvSpPr>
          <p:nvPr/>
        </p:nvSpPr>
        <p:spPr>
          <a:xfrm>
            <a:off x="1108796" y="455140"/>
            <a:ext cx="8534400" cy="381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fr-FR" sz="2000" kern="1200" spc="3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397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libri" panose="020F0502020204030204" pitchFamily="34" charset="0"/>
              <a:buChar char="−"/>
              <a:tabLst>
                <a:tab pos="539750" algn="l"/>
              </a:tabLst>
              <a:defRPr lang="fr-FR" sz="1800" kern="1200" dirty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Char char="›"/>
              <a:defRPr lang="fr-FR" sz="1050" kern="1200" dirty="0">
                <a:solidFill>
                  <a:srgbClr val="95A5A6"/>
                </a:solidFill>
                <a:latin typeface="Montserrat Ligh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fr-FR" dirty="0" smtClean="0"/>
              <a:t>Le cadrage en Agile</a:t>
            </a:r>
            <a:endParaRPr lang="fr-FR" dirty="0" smtClean="0"/>
          </a:p>
          <a:p>
            <a:pPr algn="ctr">
              <a:defRPr/>
            </a:pPr>
            <a:endParaRPr lang="fr-FR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9" name="Espace réservé du texte 1">
            <a:extLst>
              <a:ext uri="{FF2B5EF4-FFF2-40B4-BE49-F238E27FC236}">
                <a16:creationId xmlns:a16="http://schemas.microsoft.com/office/drawing/2014/main" id="{8E03ABA8-7A6E-439D-BDBC-9115139263F6}"/>
              </a:ext>
            </a:extLst>
          </p:cNvPr>
          <p:cNvSpPr txBox="1">
            <a:spLocks/>
          </p:cNvSpPr>
          <p:nvPr/>
        </p:nvSpPr>
        <p:spPr bwMode="auto">
          <a:xfrm>
            <a:off x="1368830" y="854978"/>
            <a:ext cx="85344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fr-FR"/>
            </a:defPPr>
            <a:lvl1pPr marL="0" algn="r" defTabSz="914400" rtl="0" eaLnBrk="1" latinLnBrk="0" hangingPunct="1">
              <a:defRPr sz="1200" b="1" kern="1200">
                <a:solidFill>
                  <a:srgbClr val="36526E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altLang="fr-FR" dirty="0" smtClean="0">
                <a:solidFill>
                  <a:schemeClr val="accent3">
                    <a:lumMod val="75000"/>
                  </a:schemeClr>
                </a:solidFill>
              </a:rPr>
              <a:t>L’atelier Persona</a:t>
            </a:r>
            <a:endParaRPr lang="fr-FR" altLang="fr-FR" dirty="0">
              <a:solidFill>
                <a:schemeClr val="accent3">
                  <a:lumMod val="75000"/>
                </a:schemeClr>
              </a:solidFill>
            </a:endParaRPr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233" y="1034744"/>
            <a:ext cx="700174" cy="700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111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19A0B-8C50-4048-A665-D286D4212708}" type="slidenum">
              <a:rPr lang="fr-FR" smtClean="0"/>
              <a:pPr/>
              <a:t>14</a:t>
            </a:fld>
            <a:endParaRPr lang="fr-FR"/>
          </a:p>
        </p:txBody>
      </p:sp>
      <p:sp>
        <p:nvSpPr>
          <p:cNvPr id="40" name="Espace réservé du texte 2">
            <a:extLst>
              <a:ext uri="{FF2B5EF4-FFF2-40B4-BE49-F238E27FC236}">
                <a16:creationId xmlns:a16="http://schemas.microsoft.com/office/drawing/2014/main" id="{5981FD41-3065-4518-A17F-EDD5CA8B2D3E}"/>
              </a:ext>
            </a:extLst>
          </p:cNvPr>
          <p:cNvSpPr txBox="1">
            <a:spLocks/>
          </p:cNvSpPr>
          <p:nvPr/>
        </p:nvSpPr>
        <p:spPr>
          <a:xfrm>
            <a:off x="1108796" y="455140"/>
            <a:ext cx="8534400" cy="381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fr-FR" sz="2000" kern="1200" spc="3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397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libri" panose="020F0502020204030204" pitchFamily="34" charset="0"/>
              <a:buChar char="−"/>
              <a:tabLst>
                <a:tab pos="539750" algn="l"/>
              </a:tabLst>
              <a:defRPr lang="fr-FR" sz="1800" kern="1200" dirty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Char char="›"/>
              <a:defRPr lang="fr-FR" sz="1050" kern="1200" dirty="0">
                <a:solidFill>
                  <a:srgbClr val="95A5A6"/>
                </a:solidFill>
                <a:latin typeface="Montserrat Ligh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fr-FR" dirty="0" smtClean="0"/>
              <a:t>Le cadrage en Agile</a:t>
            </a:r>
            <a:endParaRPr lang="fr-FR" dirty="0" smtClean="0"/>
          </a:p>
          <a:p>
            <a:pPr algn="ctr">
              <a:defRPr/>
            </a:pPr>
            <a:endParaRPr lang="fr-FR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5" name="object 3"/>
          <p:cNvSpPr/>
          <p:nvPr/>
        </p:nvSpPr>
        <p:spPr>
          <a:xfrm>
            <a:off x="1538445" y="1413161"/>
            <a:ext cx="8430212" cy="366591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Espace réservé du texte 1">
            <a:extLst>
              <a:ext uri="{FF2B5EF4-FFF2-40B4-BE49-F238E27FC236}">
                <a16:creationId xmlns:a16="http://schemas.microsoft.com/office/drawing/2014/main" id="{8E03ABA8-7A6E-439D-BDBC-9115139263F6}"/>
              </a:ext>
            </a:extLst>
          </p:cNvPr>
          <p:cNvSpPr txBox="1">
            <a:spLocks/>
          </p:cNvSpPr>
          <p:nvPr/>
        </p:nvSpPr>
        <p:spPr bwMode="auto">
          <a:xfrm>
            <a:off x="1368830" y="854978"/>
            <a:ext cx="85344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fr-FR"/>
            </a:defPPr>
            <a:lvl1pPr marL="0" algn="r" defTabSz="914400" rtl="0" eaLnBrk="1" latinLnBrk="0" hangingPunct="1">
              <a:defRPr sz="1200" b="1" kern="1200">
                <a:solidFill>
                  <a:srgbClr val="36526E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altLang="fr-FR" dirty="0" smtClean="0">
                <a:solidFill>
                  <a:schemeClr val="accent3">
                    <a:lumMod val="75000"/>
                  </a:schemeClr>
                </a:solidFill>
              </a:rPr>
              <a:t>L’atelier Persona</a:t>
            </a:r>
            <a:endParaRPr lang="fr-FR" altLang="fr-FR" dirty="0">
              <a:solidFill>
                <a:schemeClr val="accent3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9309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19A0B-8C50-4048-A665-D286D4212708}" type="slidenum">
              <a:rPr lang="fr-FR" smtClean="0"/>
              <a:pPr/>
              <a:t>15</a:t>
            </a:fld>
            <a:endParaRPr lang="fr-FR"/>
          </a:p>
        </p:txBody>
      </p:sp>
      <p:sp>
        <p:nvSpPr>
          <p:cNvPr id="3" name="object 2"/>
          <p:cNvSpPr/>
          <p:nvPr/>
        </p:nvSpPr>
        <p:spPr>
          <a:xfrm>
            <a:off x="6139826" y="1877240"/>
            <a:ext cx="5430619" cy="394166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Espace réservé du texte 2">
            <a:extLst>
              <a:ext uri="{FF2B5EF4-FFF2-40B4-BE49-F238E27FC236}">
                <a16:creationId xmlns:a16="http://schemas.microsoft.com/office/drawing/2014/main" id="{5981FD41-3065-4518-A17F-EDD5CA8B2D3E}"/>
              </a:ext>
            </a:extLst>
          </p:cNvPr>
          <p:cNvSpPr txBox="1">
            <a:spLocks/>
          </p:cNvSpPr>
          <p:nvPr/>
        </p:nvSpPr>
        <p:spPr>
          <a:xfrm>
            <a:off x="1108796" y="455140"/>
            <a:ext cx="8534400" cy="381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fr-FR" sz="2000" kern="1200" spc="3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397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libri" panose="020F0502020204030204" pitchFamily="34" charset="0"/>
              <a:buChar char="−"/>
              <a:tabLst>
                <a:tab pos="539750" algn="l"/>
              </a:tabLst>
              <a:defRPr lang="fr-FR" sz="1800" kern="1200" dirty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Char char="›"/>
              <a:defRPr lang="fr-FR" sz="1050" kern="1200" dirty="0">
                <a:solidFill>
                  <a:srgbClr val="95A5A6"/>
                </a:solidFill>
                <a:latin typeface="Montserrat Ligh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fr-FR" dirty="0" smtClean="0"/>
              <a:t>Le cadrage en Agile</a:t>
            </a:r>
            <a:endParaRPr lang="fr-FR" dirty="0" smtClean="0"/>
          </a:p>
          <a:p>
            <a:pPr algn="ctr">
              <a:defRPr/>
            </a:pPr>
            <a:endParaRPr lang="fr-FR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6" name="Espace réservé du texte 1">
            <a:extLst>
              <a:ext uri="{FF2B5EF4-FFF2-40B4-BE49-F238E27FC236}">
                <a16:creationId xmlns:a16="http://schemas.microsoft.com/office/drawing/2014/main" id="{8E03ABA8-7A6E-439D-BDBC-9115139263F6}"/>
              </a:ext>
            </a:extLst>
          </p:cNvPr>
          <p:cNvSpPr txBox="1">
            <a:spLocks/>
          </p:cNvSpPr>
          <p:nvPr/>
        </p:nvSpPr>
        <p:spPr bwMode="auto">
          <a:xfrm>
            <a:off x="1368830" y="854978"/>
            <a:ext cx="85344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fr-FR"/>
            </a:defPPr>
            <a:lvl1pPr marL="0" algn="r" defTabSz="914400" rtl="0" eaLnBrk="1" latinLnBrk="0" hangingPunct="1">
              <a:defRPr sz="1200" b="1" kern="1200">
                <a:solidFill>
                  <a:srgbClr val="36526E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altLang="fr-FR" dirty="0" smtClean="0">
                <a:solidFill>
                  <a:schemeClr val="accent3">
                    <a:lumMod val="75000"/>
                  </a:schemeClr>
                </a:solidFill>
              </a:rPr>
              <a:t>L’atelier Persona</a:t>
            </a:r>
            <a:endParaRPr lang="fr-FR" altLang="fr-FR" dirty="0">
              <a:solidFill>
                <a:schemeClr val="accent3">
                  <a:lumMod val="75000"/>
                </a:schemeClr>
              </a:solidFill>
            </a:endParaRP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49235" y="1673737"/>
            <a:ext cx="4134605" cy="2991962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840338" y="3153677"/>
            <a:ext cx="3622339" cy="2801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5172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19A0B-8C50-4048-A665-D286D4212708}" type="slidenum">
              <a:rPr lang="fr-FR" smtClean="0"/>
              <a:pPr/>
              <a:t>16</a:t>
            </a:fld>
            <a:endParaRPr lang="fr-FR"/>
          </a:p>
        </p:txBody>
      </p:sp>
      <p:sp>
        <p:nvSpPr>
          <p:cNvPr id="3" name="object 4"/>
          <p:cNvSpPr txBox="1"/>
          <p:nvPr/>
        </p:nvSpPr>
        <p:spPr>
          <a:xfrm>
            <a:off x="1022869" y="1754251"/>
            <a:ext cx="4663036" cy="19825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600" spc="-280" dirty="0">
                <a:solidFill>
                  <a:srgbClr val="585858"/>
                </a:solidFill>
                <a:latin typeface="Arial"/>
                <a:cs typeface="Arial"/>
              </a:rPr>
              <a:t>La </a:t>
            </a:r>
            <a:r>
              <a:rPr sz="1600" spc="-140" dirty="0">
                <a:solidFill>
                  <a:srgbClr val="585858"/>
                </a:solidFill>
                <a:latin typeface="Arial"/>
                <a:cs typeface="Arial"/>
              </a:rPr>
              <a:t>richesse </a:t>
            </a:r>
            <a:r>
              <a:rPr sz="1600" spc="-85" dirty="0">
                <a:solidFill>
                  <a:srgbClr val="585858"/>
                </a:solidFill>
                <a:latin typeface="Arial"/>
                <a:cs typeface="Arial"/>
              </a:rPr>
              <a:t>du </a:t>
            </a:r>
            <a:r>
              <a:rPr sz="1600" spc="-95" dirty="0">
                <a:solidFill>
                  <a:srgbClr val="585858"/>
                </a:solidFill>
                <a:latin typeface="Arial"/>
                <a:cs typeface="Arial"/>
              </a:rPr>
              <a:t>modèle </a:t>
            </a:r>
            <a:r>
              <a:rPr sz="1600" spc="-5" dirty="0">
                <a:solidFill>
                  <a:srgbClr val="585858"/>
                </a:solidFill>
                <a:latin typeface="Arial"/>
                <a:cs typeface="Arial"/>
              </a:rPr>
              <a:t>fait </a:t>
            </a:r>
            <a:r>
              <a:rPr sz="1600" spc="-110" dirty="0">
                <a:solidFill>
                  <a:srgbClr val="585858"/>
                </a:solidFill>
                <a:latin typeface="Arial"/>
                <a:cs typeface="Arial"/>
              </a:rPr>
              <a:t>que </a:t>
            </a:r>
            <a:r>
              <a:rPr sz="1600" spc="-70" dirty="0">
                <a:solidFill>
                  <a:srgbClr val="585858"/>
                </a:solidFill>
                <a:latin typeface="Arial"/>
                <a:cs typeface="Arial"/>
              </a:rPr>
              <a:t>l’on </a:t>
            </a:r>
            <a:r>
              <a:rPr sz="1600" spc="-65" dirty="0">
                <a:solidFill>
                  <a:srgbClr val="585858"/>
                </a:solidFill>
                <a:latin typeface="Arial"/>
                <a:cs typeface="Arial"/>
              </a:rPr>
              <a:t>travaille </a:t>
            </a:r>
            <a:r>
              <a:rPr sz="1600" spc="-110" dirty="0">
                <a:solidFill>
                  <a:srgbClr val="585858"/>
                </a:solidFill>
                <a:latin typeface="Arial"/>
                <a:cs typeface="Arial"/>
              </a:rPr>
              <a:t>sur </a:t>
            </a:r>
            <a:r>
              <a:rPr sz="1600" spc="-130" dirty="0">
                <a:solidFill>
                  <a:srgbClr val="585858"/>
                </a:solidFill>
                <a:latin typeface="Arial"/>
                <a:cs typeface="Arial"/>
              </a:rPr>
              <a:t>deux  </a:t>
            </a:r>
            <a:r>
              <a:rPr sz="1600" spc="-229" dirty="0">
                <a:solidFill>
                  <a:srgbClr val="585858"/>
                </a:solidFill>
                <a:latin typeface="Arial"/>
                <a:cs typeface="Arial"/>
              </a:rPr>
              <a:t>Axes</a:t>
            </a:r>
            <a:r>
              <a:rPr sz="1600" spc="-16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600" spc="-30" dirty="0">
                <a:solidFill>
                  <a:srgbClr val="585858"/>
                </a:solidFill>
                <a:latin typeface="Arial"/>
                <a:cs typeface="Arial"/>
              </a:rPr>
              <a:t>:</a:t>
            </a:r>
            <a:endParaRPr sz="16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600" dirty="0">
              <a:latin typeface="Times New Roman"/>
              <a:cs typeface="Times New Roman"/>
            </a:endParaRPr>
          </a:p>
          <a:p>
            <a:pPr marL="469900" indent="-457200">
              <a:lnSpc>
                <a:spcPct val="100000"/>
              </a:lnSpc>
              <a:spcBef>
                <a:spcPts val="5"/>
              </a:spcBef>
              <a:buFont typeface="Wingdings"/>
              <a:buChar char=""/>
              <a:tabLst>
                <a:tab pos="544195" algn="l"/>
                <a:tab pos="544830" algn="l"/>
              </a:tabLst>
            </a:pPr>
            <a:r>
              <a:rPr sz="1600" spc="-260" dirty="0">
                <a:solidFill>
                  <a:srgbClr val="585858"/>
                </a:solidFill>
                <a:latin typeface="Arial"/>
                <a:cs typeface="Arial"/>
              </a:rPr>
              <a:t>L’axe </a:t>
            </a:r>
            <a:r>
              <a:rPr sz="1600" spc="-70" dirty="0">
                <a:solidFill>
                  <a:srgbClr val="585858"/>
                </a:solidFill>
                <a:latin typeface="Arial"/>
                <a:cs typeface="Arial"/>
              </a:rPr>
              <a:t>horizontal </a:t>
            </a:r>
            <a:r>
              <a:rPr sz="1600" spc="-140" dirty="0">
                <a:solidFill>
                  <a:srgbClr val="585858"/>
                </a:solidFill>
                <a:latin typeface="Arial"/>
                <a:cs typeface="Arial"/>
              </a:rPr>
              <a:t>(l’axe </a:t>
            </a:r>
            <a:r>
              <a:rPr sz="1600" spc="-325" dirty="0">
                <a:solidFill>
                  <a:srgbClr val="585858"/>
                </a:solidFill>
                <a:latin typeface="Arial"/>
                <a:cs typeface="Arial"/>
              </a:rPr>
              <a:t>USAGE, </a:t>
            </a:r>
            <a:r>
              <a:rPr sz="1600" spc="-55" dirty="0">
                <a:solidFill>
                  <a:srgbClr val="585858"/>
                </a:solidFill>
                <a:latin typeface="Arial"/>
                <a:cs typeface="Arial"/>
              </a:rPr>
              <a:t>temporel) </a:t>
            </a:r>
            <a:r>
              <a:rPr sz="1600" spc="-95" dirty="0">
                <a:solidFill>
                  <a:srgbClr val="585858"/>
                </a:solidFill>
                <a:latin typeface="Arial"/>
                <a:cs typeface="Arial"/>
              </a:rPr>
              <a:t>fondée</a:t>
            </a:r>
            <a:r>
              <a:rPr sz="1600" spc="-52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600" spc="-114" dirty="0">
                <a:solidFill>
                  <a:srgbClr val="585858"/>
                </a:solidFill>
                <a:latin typeface="Arial"/>
                <a:cs typeface="Arial"/>
              </a:rPr>
              <a:t>sur</a:t>
            </a:r>
            <a:endParaRPr sz="1600" dirty="0">
              <a:latin typeface="Arial"/>
              <a:cs typeface="Arial"/>
            </a:endParaRPr>
          </a:p>
          <a:p>
            <a:pPr marL="469265">
              <a:lnSpc>
                <a:spcPct val="100000"/>
              </a:lnSpc>
            </a:pPr>
            <a:r>
              <a:rPr sz="1600" spc="-130" dirty="0">
                <a:solidFill>
                  <a:srgbClr val="585858"/>
                </a:solidFill>
                <a:latin typeface="Arial"/>
                <a:cs typeface="Arial"/>
              </a:rPr>
              <a:t>l’analyse </a:t>
            </a:r>
            <a:r>
              <a:rPr sz="1600" spc="-120" dirty="0">
                <a:solidFill>
                  <a:srgbClr val="585858"/>
                </a:solidFill>
                <a:latin typeface="Arial"/>
                <a:cs typeface="Arial"/>
              </a:rPr>
              <a:t>de </a:t>
            </a:r>
            <a:r>
              <a:rPr sz="1600" spc="-45" dirty="0">
                <a:solidFill>
                  <a:srgbClr val="585858"/>
                </a:solidFill>
                <a:latin typeface="Arial"/>
                <a:cs typeface="Arial"/>
              </a:rPr>
              <a:t>l’activité </a:t>
            </a:r>
            <a:r>
              <a:rPr sz="1600" spc="-10" dirty="0">
                <a:solidFill>
                  <a:srgbClr val="585858"/>
                </a:solidFill>
                <a:latin typeface="Arial"/>
                <a:cs typeface="Arial"/>
              </a:rPr>
              <a:t>et </a:t>
            </a:r>
            <a:r>
              <a:rPr sz="1600" spc="-130" dirty="0">
                <a:solidFill>
                  <a:srgbClr val="585858"/>
                </a:solidFill>
                <a:latin typeface="Arial"/>
                <a:cs typeface="Arial"/>
              </a:rPr>
              <a:t>l’analyse</a:t>
            </a:r>
            <a:r>
              <a:rPr sz="1600" spc="-43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600" spc="-60" dirty="0">
                <a:solidFill>
                  <a:srgbClr val="585858"/>
                </a:solidFill>
                <a:latin typeface="Arial"/>
                <a:cs typeface="Arial"/>
              </a:rPr>
              <a:t>fonctionnelle,</a:t>
            </a:r>
            <a:endParaRPr sz="16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600" dirty="0">
              <a:latin typeface="Times New Roman"/>
              <a:cs typeface="Times New Roman"/>
            </a:endParaRPr>
          </a:p>
          <a:p>
            <a:pPr marL="469900" marR="5080" indent="-457200" algn="just">
              <a:lnSpc>
                <a:spcPct val="100000"/>
              </a:lnSpc>
              <a:buFont typeface="Wingdings"/>
              <a:buChar char=""/>
              <a:tabLst>
                <a:tab pos="544830" algn="l"/>
              </a:tabLst>
            </a:pPr>
            <a:r>
              <a:rPr sz="1600" spc="-355" dirty="0">
                <a:solidFill>
                  <a:srgbClr val="585858"/>
                </a:solidFill>
                <a:latin typeface="Arial"/>
                <a:cs typeface="Arial"/>
              </a:rPr>
              <a:t>L </a:t>
            </a:r>
            <a:r>
              <a:rPr sz="1600" spc="-190" dirty="0">
                <a:solidFill>
                  <a:srgbClr val="585858"/>
                </a:solidFill>
                <a:latin typeface="Arial"/>
                <a:cs typeface="Arial"/>
              </a:rPr>
              <a:t>’axe </a:t>
            </a:r>
            <a:r>
              <a:rPr sz="1600" spc="-65" dirty="0">
                <a:solidFill>
                  <a:srgbClr val="585858"/>
                </a:solidFill>
                <a:latin typeface="Arial"/>
                <a:cs typeface="Arial"/>
              </a:rPr>
              <a:t>vertical,  </a:t>
            </a:r>
            <a:r>
              <a:rPr sz="1600" spc="-145" dirty="0">
                <a:solidFill>
                  <a:srgbClr val="585858"/>
                </a:solidFill>
                <a:latin typeface="Arial"/>
                <a:cs typeface="Arial"/>
              </a:rPr>
              <a:t>l’axe </a:t>
            </a:r>
            <a:r>
              <a:rPr sz="1600" spc="-300" dirty="0">
                <a:solidFill>
                  <a:srgbClr val="585858"/>
                </a:solidFill>
                <a:latin typeface="Arial"/>
                <a:cs typeface="Arial"/>
              </a:rPr>
              <a:t>PRIORITÉ, </a:t>
            </a:r>
            <a:r>
              <a:rPr sz="1600" spc="-50" dirty="0">
                <a:solidFill>
                  <a:srgbClr val="585858"/>
                </a:solidFill>
                <a:latin typeface="Arial"/>
                <a:cs typeface="Arial"/>
              </a:rPr>
              <a:t>qui </a:t>
            </a:r>
            <a:r>
              <a:rPr sz="1600" spc="-105" dirty="0">
                <a:solidFill>
                  <a:srgbClr val="585858"/>
                </a:solidFill>
                <a:latin typeface="Arial"/>
                <a:cs typeface="Arial"/>
              </a:rPr>
              <a:t>servira </a:t>
            </a:r>
            <a:r>
              <a:rPr sz="1600" spc="-200" dirty="0">
                <a:solidFill>
                  <a:srgbClr val="585858"/>
                </a:solidFill>
                <a:latin typeface="Arial"/>
                <a:cs typeface="Arial"/>
              </a:rPr>
              <a:t>à  </a:t>
            </a:r>
            <a:r>
              <a:rPr sz="1600" spc="-60" dirty="0">
                <a:solidFill>
                  <a:srgbClr val="585858"/>
                </a:solidFill>
                <a:latin typeface="Arial"/>
                <a:cs typeface="Arial"/>
              </a:rPr>
              <a:t>décortiquer </a:t>
            </a:r>
            <a:r>
              <a:rPr sz="1600" spc="-140" dirty="0">
                <a:solidFill>
                  <a:srgbClr val="585858"/>
                </a:solidFill>
                <a:latin typeface="Arial"/>
                <a:cs typeface="Arial"/>
              </a:rPr>
              <a:t>les </a:t>
            </a:r>
            <a:r>
              <a:rPr sz="1600" spc="-75" dirty="0">
                <a:solidFill>
                  <a:srgbClr val="585858"/>
                </a:solidFill>
                <a:latin typeface="Arial"/>
                <a:cs typeface="Arial"/>
              </a:rPr>
              <a:t>activités, </a:t>
            </a:r>
            <a:r>
              <a:rPr sz="1600" spc="-114" dirty="0">
                <a:solidFill>
                  <a:srgbClr val="585858"/>
                </a:solidFill>
                <a:latin typeface="Arial"/>
                <a:cs typeface="Arial"/>
              </a:rPr>
              <a:t>en </a:t>
            </a:r>
            <a:r>
              <a:rPr sz="1600" spc="-95" dirty="0">
                <a:solidFill>
                  <a:srgbClr val="585858"/>
                </a:solidFill>
                <a:latin typeface="Arial"/>
                <a:cs typeface="Arial"/>
              </a:rPr>
              <a:t>stories, </a:t>
            </a:r>
            <a:r>
              <a:rPr sz="1600" spc="-114" dirty="0">
                <a:solidFill>
                  <a:srgbClr val="585858"/>
                </a:solidFill>
                <a:latin typeface="Arial"/>
                <a:cs typeface="Arial"/>
              </a:rPr>
              <a:t>plus </a:t>
            </a:r>
            <a:r>
              <a:rPr sz="1600" spc="-85" dirty="0">
                <a:solidFill>
                  <a:srgbClr val="585858"/>
                </a:solidFill>
                <a:latin typeface="Arial"/>
                <a:cs typeface="Arial"/>
              </a:rPr>
              <a:t>ou </a:t>
            </a:r>
            <a:r>
              <a:rPr sz="1600" spc="-105" dirty="0">
                <a:solidFill>
                  <a:srgbClr val="585858"/>
                </a:solidFill>
                <a:latin typeface="Arial"/>
                <a:cs typeface="Arial"/>
              </a:rPr>
              <a:t>moins  </a:t>
            </a:r>
            <a:r>
              <a:rPr sz="1600" spc="-90" dirty="0">
                <a:solidFill>
                  <a:srgbClr val="585858"/>
                </a:solidFill>
                <a:latin typeface="Arial"/>
                <a:cs typeface="Arial"/>
              </a:rPr>
              <a:t>détaillées </a:t>
            </a:r>
            <a:r>
              <a:rPr sz="1600" spc="-10" dirty="0">
                <a:solidFill>
                  <a:srgbClr val="585858"/>
                </a:solidFill>
                <a:latin typeface="Arial"/>
                <a:cs typeface="Arial"/>
              </a:rPr>
              <a:t>et </a:t>
            </a:r>
            <a:r>
              <a:rPr sz="1600" spc="-165" dirty="0">
                <a:solidFill>
                  <a:srgbClr val="585858"/>
                </a:solidFill>
                <a:latin typeface="Arial"/>
                <a:cs typeface="Arial"/>
              </a:rPr>
              <a:t>rangées </a:t>
            </a:r>
            <a:r>
              <a:rPr sz="1600" spc="-85" dirty="0">
                <a:solidFill>
                  <a:srgbClr val="585858"/>
                </a:solidFill>
                <a:latin typeface="Arial"/>
                <a:cs typeface="Arial"/>
              </a:rPr>
              <a:t>par </a:t>
            </a:r>
            <a:r>
              <a:rPr sz="1600" spc="-65" dirty="0">
                <a:solidFill>
                  <a:srgbClr val="585858"/>
                </a:solidFill>
                <a:latin typeface="Arial"/>
                <a:cs typeface="Arial"/>
              </a:rPr>
              <a:t>ordre </a:t>
            </a:r>
            <a:r>
              <a:rPr sz="1600" spc="-60" dirty="0">
                <a:solidFill>
                  <a:srgbClr val="585858"/>
                </a:solidFill>
                <a:latin typeface="Arial"/>
                <a:cs typeface="Arial"/>
              </a:rPr>
              <a:t>d’importance </a:t>
            </a:r>
            <a:r>
              <a:rPr sz="1600" spc="-55" dirty="0">
                <a:solidFill>
                  <a:srgbClr val="585858"/>
                </a:solidFill>
                <a:latin typeface="Arial"/>
                <a:cs typeface="Arial"/>
              </a:rPr>
              <a:t>pour  </a:t>
            </a:r>
            <a:r>
              <a:rPr sz="1600" spc="-114" dirty="0">
                <a:solidFill>
                  <a:srgbClr val="585858"/>
                </a:solidFill>
                <a:latin typeface="Arial"/>
                <a:cs typeface="Arial"/>
              </a:rPr>
              <a:t>l’activité…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4" name="object 5"/>
          <p:cNvSpPr/>
          <p:nvPr/>
        </p:nvSpPr>
        <p:spPr>
          <a:xfrm>
            <a:off x="5957992" y="1278467"/>
            <a:ext cx="4862408" cy="39767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Espace réservé du texte 2">
            <a:extLst>
              <a:ext uri="{FF2B5EF4-FFF2-40B4-BE49-F238E27FC236}">
                <a16:creationId xmlns:a16="http://schemas.microsoft.com/office/drawing/2014/main" id="{5981FD41-3065-4518-A17F-EDD5CA8B2D3E}"/>
              </a:ext>
            </a:extLst>
          </p:cNvPr>
          <p:cNvSpPr txBox="1">
            <a:spLocks/>
          </p:cNvSpPr>
          <p:nvPr/>
        </p:nvSpPr>
        <p:spPr>
          <a:xfrm>
            <a:off x="1108796" y="455140"/>
            <a:ext cx="8534400" cy="381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fr-FR" sz="2000" kern="1200" spc="3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397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libri" panose="020F0502020204030204" pitchFamily="34" charset="0"/>
              <a:buChar char="−"/>
              <a:tabLst>
                <a:tab pos="539750" algn="l"/>
              </a:tabLst>
              <a:defRPr lang="fr-FR" sz="1800" kern="1200" dirty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Char char="›"/>
              <a:defRPr lang="fr-FR" sz="1050" kern="1200" dirty="0">
                <a:solidFill>
                  <a:srgbClr val="95A5A6"/>
                </a:solidFill>
                <a:latin typeface="Montserrat Ligh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fr-FR" dirty="0" smtClean="0"/>
              <a:t>Le cadrage en Agile</a:t>
            </a:r>
            <a:endParaRPr lang="fr-FR" dirty="0" smtClean="0"/>
          </a:p>
          <a:p>
            <a:pPr algn="ctr">
              <a:defRPr/>
            </a:pPr>
            <a:endParaRPr lang="fr-FR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6" name="Espace réservé du texte 1">
            <a:extLst>
              <a:ext uri="{FF2B5EF4-FFF2-40B4-BE49-F238E27FC236}">
                <a16:creationId xmlns:a16="http://schemas.microsoft.com/office/drawing/2014/main" id="{8E03ABA8-7A6E-439D-BDBC-9115139263F6}"/>
              </a:ext>
            </a:extLst>
          </p:cNvPr>
          <p:cNvSpPr txBox="1">
            <a:spLocks/>
          </p:cNvSpPr>
          <p:nvPr/>
        </p:nvSpPr>
        <p:spPr bwMode="auto">
          <a:xfrm>
            <a:off x="1368830" y="854978"/>
            <a:ext cx="85344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fr-FR"/>
            </a:defPPr>
            <a:lvl1pPr marL="0" algn="r" defTabSz="914400" rtl="0" eaLnBrk="1" latinLnBrk="0" hangingPunct="1">
              <a:defRPr sz="1200" b="1" kern="1200">
                <a:solidFill>
                  <a:srgbClr val="36526E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altLang="fr-FR" dirty="0" smtClean="0">
                <a:solidFill>
                  <a:schemeClr val="accent3">
                    <a:lumMod val="75000"/>
                  </a:schemeClr>
                </a:solidFill>
              </a:rPr>
              <a:t>Story </a:t>
            </a:r>
            <a:r>
              <a:rPr lang="fr-FR" altLang="fr-FR" dirty="0" err="1" smtClean="0">
                <a:solidFill>
                  <a:schemeClr val="accent3">
                    <a:lumMod val="75000"/>
                  </a:schemeClr>
                </a:solidFill>
              </a:rPr>
              <a:t>Mapping</a:t>
            </a:r>
            <a:endParaRPr lang="fr-FR" altLang="fr-FR" dirty="0">
              <a:solidFill>
                <a:schemeClr val="accent3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92179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19A0B-8C50-4048-A665-D286D4212708}" type="slidenum">
              <a:rPr lang="fr-FR" smtClean="0"/>
              <a:pPr/>
              <a:t>17</a:t>
            </a:fld>
            <a:endParaRPr lang="fr-FR"/>
          </a:p>
        </p:txBody>
      </p:sp>
      <p:sp>
        <p:nvSpPr>
          <p:cNvPr id="5" name="object 3"/>
          <p:cNvSpPr/>
          <p:nvPr/>
        </p:nvSpPr>
        <p:spPr>
          <a:xfrm>
            <a:off x="581347" y="1380067"/>
            <a:ext cx="5184454" cy="47187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Espace réservé du texte 2">
            <a:extLst>
              <a:ext uri="{FF2B5EF4-FFF2-40B4-BE49-F238E27FC236}">
                <a16:creationId xmlns:a16="http://schemas.microsoft.com/office/drawing/2014/main" id="{5981FD41-3065-4518-A17F-EDD5CA8B2D3E}"/>
              </a:ext>
            </a:extLst>
          </p:cNvPr>
          <p:cNvSpPr txBox="1">
            <a:spLocks/>
          </p:cNvSpPr>
          <p:nvPr/>
        </p:nvSpPr>
        <p:spPr>
          <a:xfrm>
            <a:off x="1108796" y="455140"/>
            <a:ext cx="8534400" cy="381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fr-FR" sz="2000" kern="1200" spc="3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397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libri" panose="020F0502020204030204" pitchFamily="34" charset="0"/>
              <a:buChar char="−"/>
              <a:tabLst>
                <a:tab pos="539750" algn="l"/>
              </a:tabLst>
              <a:defRPr lang="fr-FR" sz="1800" kern="1200" dirty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Char char="›"/>
              <a:defRPr lang="fr-FR" sz="1050" kern="1200" dirty="0">
                <a:solidFill>
                  <a:srgbClr val="95A5A6"/>
                </a:solidFill>
                <a:latin typeface="Montserrat Ligh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fr-FR" dirty="0" smtClean="0"/>
              <a:t>Le cadrage en Agile</a:t>
            </a:r>
            <a:endParaRPr lang="fr-FR" dirty="0" smtClean="0"/>
          </a:p>
          <a:p>
            <a:pPr algn="ctr">
              <a:defRPr/>
            </a:pPr>
            <a:endParaRPr lang="fr-FR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7" name="Espace réservé du texte 1">
            <a:extLst>
              <a:ext uri="{FF2B5EF4-FFF2-40B4-BE49-F238E27FC236}">
                <a16:creationId xmlns:a16="http://schemas.microsoft.com/office/drawing/2014/main" id="{8E03ABA8-7A6E-439D-BDBC-9115139263F6}"/>
              </a:ext>
            </a:extLst>
          </p:cNvPr>
          <p:cNvSpPr txBox="1">
            <a:spLocks/>
          </p:cNvSpPr>
          <p:nvPr/>
        </p:nvSpPr>
        <p:spPr bwMode="auto">
          <a:xfrm>
            <a:off x="1368830" y="854978"/>
            <a:ext cx="85344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fr-FR"/>
            </a:defPPr>
            <a:lvl1pPr marL="0" algn="r" defTabSz="914400" rtl="0" eaLnBrk="1" latinLnBrk="0" hangingPunct="1">
              <a:defRPr sz="1200" b="1" kern="1200">
                <a:solidFill>
                  <a:srgbClr val="36526E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altLang="fr-FR" dirty="0" smtClean="0">
                <a:solidFill>
                  <a:schemeClr val="accent3">
                    <a:lumMod val="75000"/>
                  </a:schemeClr>
                </a:solidFill>
              </a:rPr>
              <a:t>Story </a:t>
            </a:r>
            <a:r>
              <a:rPr lang="fr-FR" altLang="fr-FR" dirty="0" err="1" smtClean="0">
                <a:solidFill>
                  <a:schemeClr val="accent3">
                    <a:lumMod val="75000"/>
                  </a:schemeClr>
                </a:solidFill>
              </a:rPr>
              <a:t>Mapping</a:t>
            </a:r>
            <a:endParaRPr lang="fr-FR" altLang="fr-FR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8" name="object 4"/>
          <p:cNvSpPr/>
          <p:nvPr/>
        </p:nvSpPr>
        <p:spPr>
          <a:xfrm>
            <a:off x="6051084" y="1581402"/>
            <a:ext cx="5511920" cy="45174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677928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19A0B-8C50-4048-A665-D286D4212708}" type="slidenum">
              <a:rPr lang="fr-FR" smtClean="0"/>
              <a:pPr/>
              <a:t>18</a:t>
            </a:fld>
            <a:endParaRPr lang="fr-FR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523" y="1321723"/>
            <a:ext cx="8338532" cy="4486621"/>
          </a:xfrm>
          <a:prstGeom prst="rect">
            <a:avLst/>
          </a:prstGeom>
        </p:spPr>
      </p:pic>
      <p:sp>
        <p:nvSpPr>
          <p:cNvPr id="6" name="Espace réservé du texte 2">
            <a:extLst>
              <a:ext uri="{FF2B5EF4-FFF2-40B4-BE49-F238E27FC236}">
                <a16:creationId xmlns:a16="http://schemas.microsoft.com/office/drawing/2014/main" id="{DBA2E3D5-BC69-4B95-AC0F-FC706CC3B871}"/>
              </a:ext>
            </a:extLst>
          </p:cNvPr>
          <p:cNvSpPr txBox="1">
            <a:spLocks/>
          </p:cNvSpPr>
          <p:nvPr/>
        </p:nvSpPr>
        <p:spPr>
          <a:xfrm>
            <a:off x="1368830" y="433924"/>
            <a:ext cx="8534400" cy="381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fr-FR" sz="2000" kern="1200" spc="3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397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libri" panose="020F0502020204030204" pitchFamily="34" charset="0"/>
              <a:buChar char="−"/>
              <a:tabLst>
                <a:tab pos="539750" algn="l"/>
              </a:tabLst>
              <a:defRPr lang="fr-FR" sz="1800" kern="1200" dirty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Char char="›"/>
              <a:defRPr lang="fr-FR" sz="1050" kern="1200" dirty="0">
                <a:solidFill>
                  <a:srgbClr val="95A5A6"/>
                </a:solidFill>
                <a:latin typeface="Montserrat Ligh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fr-FR" dirty="0" smtClean="0"/>
              <a:t>L’agile pourquoi?</a:t>
            </a:r>
            <a:endParaRPr lang="fr-FR" dirty="0"/>
          </a:p>
        </p:txBody>
      </p:sp>
      <p:sp>
        <p:nvSpPr>
          <p:cNvPr id="7" name="Rectangle à coins arrondis 6"/>
          <p:cNvSpPr/>
          <p:nvPr/>
        </p:nvSpPr>
        <p:spPr>
          <a:xfrm>
            <a:off x="8786553" y="947927"/>
            <a:ext cx="2360814" cy="1935738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600" dirty="0" smtClean="0"/>
              <a:t>Le </a:t>
            </a:r>
            <a:r>
              <a:rPr lang="fr-FR" sz="1600" dirty="0" err="1" smtClean="0"/>
              <a:t>product</a:t>
            </a:r>
            <a:r>
              <a:rPr lang="fr-FR" sz="1600" dirty="0" smtClean="0"/>
              <a:t> </a:t>
            </a:r>
            <a:r>
              <a:rPr lang="fr-FR" sz="1600" dirty="0" err="1" smtClean="0"/>
              <a:t>owner</a:t>
            </a:r>
            <a:r>
              <a:rPr lang="fr-FR" sz="1600" dirty="0" smtClean="0"/>
              <a:t> maximise la valeur ajoutée du produit et essaie d’éviter les 65% des fonctionnalités déchet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3211365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19A0B-8C50-4048-A665-D286D4212708}" type="slidenum">
              <a:rPr lang="fr-FR" smtClean="0"/>
              <a:pPr/>
              <a:t>19</a:t>
            </a:fld>
            <a:endParaRPr lang="fr-FR"/>
          </a:p>
        </p:txBody>
      </p:sp>
      <p:sp>
        <p:nvSpPr>
          <p:cNvPr id="6" name="object 16"/>
          <p:cNvSpPr txBox="1"/>
          <p:nvPr/>
        </p:nvSpPr>
        <p:spPr>
          <a:xfrm>
            <a:off x="1079270" y="1813511"/>
            <a:ext cx="739076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5" dirty="0">
                <a:solidFill>
                  <a:srgbClr val="585858"/>
                </a:solidFill>
                <a:latin typeface="Arial"/>
                <a:cs typeface="Arial"/>
              </a:rPr>
              <a:t>Il</a:t>
            </a:r>
            <a:r>
              <a:rPr sz="1400" spc="-13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400" spc="-100" dirty="0">
                <a:solidFill>
                  <a:srgbClr val="585858"/>
                </a:solidFill>
                <a:latin typeface="Arial"/>
                <a:cs typeface="Arial"/>
              </a:rPr>
              <a:t>est</a:t>
            </a:r>
            <a:r>
              <a:rPr sz="1400" spc="-13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400" spc="-95" dirty="0">
                <a:solidFill>
                  <a:srgbClr val="585858"/>
                </a:solidFill>
                <a:latin typeface="Arial"/>
                <a:cs typeface="Arial"/>
              </a:rPr>
              <a:t>impossible</a:t>
            </a:r>
            <a:r>
              <a:rPr sz="1400" spc="-12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400" spc="-110" dirty="0">
                <a:solidFill>
                  <a:srgbClr val="585858"/>
                </a:solidFill>
                <a:latin typeface="Arial"/>
                <a:cs typeface="Arial"/>
              </a:rPr>
              <a:t>de</a:t>
            </a:r>
            <a:r>
              <a:rPr sz="1400" spc="-13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400" spc="-70" dirty="0">
                <a:solidFill>
                  <a:srgbClr val="585858"/>
                </a:solidFill>
                <a:latin typeface="Arial"/>
                <a:cs typeface="Arial"/>
              </a:rPr>
              <a:t>construire</a:t>
            </a:r>
            <a:r>
              <a:rPr sz="1400" spc="-12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400" spc="-65" dirty="0">
                <a:solidFill>
                  <a:srgbClr val="585858"/>
                </a:solidFill>
                <a:latin typeface="Arial"/>
                <a:cs typeface="Arial"/>
              </a:rPr>
              <a:t>le</a:t>
            </a:r>
            <a:r>
              <a:rPr sz="1400" spc="-12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400" spc="-25" dirty="0">
                <a:solidFill>
                  <a:srgbClr val="585858"/>
                </a:solidFill>
                <a:latin typeface="Arial"/>
                <a:cs typeface="Arial"/>
              </a:rPr>
              <a:t>produit</a:t>
            </a:r>
            <a:r>
              <a:rPr sz="1400" spc="-14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400" spc="-75" dirty="0">
                <a:solidFill>
                  <a:srgbClr val="585858"/>
                </a:solidFill>
                <a:latin typeface="Arial"/>
                <a:cs typeface="Arial"/>
              </a:rPr>
              <a:t>idéal</a:t>
            </a:r>
            <a:r>
              <a:rPr sz="1400" spc="-12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400" spc="-165" dirty="0">
                <a:solidFill>
                  <a:srgbClr val="585858"/>
                </a:solidFill>
                <a:latin typeface="Arial"/>
                <a:cs typeface="Arial"/>
              </a:rPr>
              <a:t>dès</a:t>
            </a:r>
            <a:r>
              <a:rPr sz="1400" spc="-12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400" spc="-65" dirty="0">
                <a:solidFill>
                  <a:srgbClr val="585858"/>
                </a:solidFill>
                <a:latin typeface="Arial"/>
                <a:cs typeface="Arial"/>
              </a:rPr>
              <a:t>le</a:t>
            </a:r>
            <a:r>
              <a:rPr sz="1400" spc="-12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400" spc="-50" dirty="0">
                <a:solidFill>
                  <a:srgbClr val="585858"/>
                </a:solidFill>
                <a:latin typeface="Arial"/>
                <a:cs typeface="Arial"/>
              </a:rPr>
              <a:t>début</a:t>
            </a:r>
            <a:r>
              <a:rPr sz="1400" spc="-12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7" name="object 26"/>
          <p:cNvSpPr/>
          <p:nvPr/>
        </p:nvSpPr>
        <p:spPr>
          <a:xfrm>
            <a:off x="1263001" y="2576096"/>
            <a:ext cx="3660509" cy="292046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Rectangle à coins arrondis 7"/>
          <p:cNvSpPr/>
          <p:nvPr/>
        </p:nvSpPr>
        <p:spPr>
          <a:xfrm>
            <a:off x="7182195" y="2335875"/>
            <a:ext cx="3158837" cy="1527507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fr-FR" sz="1600" spc="-25" dirty="0">
                <a:solidFill>
                  <a:srgbClr val="585858"/>
                </a:solidFill>
                <a:cs typeface="Arial"/>
              </a:rPr>
              <a:t>“Un</a:t>
            </a:r>
            <a:r>
              <a:rPr lang="fr-FR" sz="1600" spc="-150" dirty="0">
                <a:solidFill>
                  <a:srgbClr val="585858"/>
                </a:solidFill>
                <a:cs typeface="Arial"/>
              </a:rPr>
              <a:t> </a:t>
            </a:r>
            <a:r>
              <a:rPr lang="fr-FR" sz="1600" spc="-25" dirty="0">
                <a:solidFill>
                  <a:srgbClr val="585858"/>
                </a:solidFill>
                <a:cs typeface="Arial"/>
              </a:rPr>
              <a:t>projet</a:t>
            </a:r>
            <a:r>
              <a:rPr lang="fr-FR" sz="1600" spc="-125" dirty="0">
                <a:solidFill>
                  <a:srgbClr val="585858"/>
                </a:solidFill>
                <a:cs typeface="Arial"/>
              </a:rPr>
              <a:t> </a:t>
            </a:r>
            <a:r>
              <a:rPr lang="fr-FR" sz="1600" spc="-65" dirty="0">
                <a:solidFill>
                  <a:srgbClr val="585858"/>
                </a:solidFill>
                <a:cs typeface="Arial"/>
              </a:rPr>
              <a:t>raté</a:t>
            </a:r>
            <a:r>
              <a:rPr lang="fr-FR" sz="1600" spc="-135" dirty="0">
                <a:solidFill>
                  <a:srgbClr val="585858"/>
                </a:solidFill>
                <a:cs typeface="Arial"/>
              </a:rPr>
              <a:t> </a:t>
            </a:r>
            <a:r>
              <a:rPr lang="fr-FR" sz="1600" spc="-100" dirty="0">
                <a:solidFill>
                  <a:srgbClr val="585858"/>
                </a:solidFill>
                <a:cs typeface="Arial"/>
              </a:rPr>
              <a:t>est</a:t>
            </a:r>
            <a:r>
              <a:rPr lang="fr-FR" sz="1600" spc="-140" dirty="0">
                <a:solidFill>
                  <a:srgbClr val="585858"/>
                </a:solidFill>
                <a:cs typeface="Arial"/>
              </a:rPr>
              <a:t> </a:t>
            </a:r>
            <a:r>
              <a:rPr lang="fr-FR" sz="1600" spc="-80" dirty="0">
                <a:solidFill>
                  <a:srgbClr val="585858"/>
                </a:solidFill>
                <a:cs typeface="Arial"/>
              </a:rPr>
              <a:t>un</a:t>
            </a:r>
            <a:r>
              <a:rPr lang="fr-FR" sz="1600" spc="-130" dirty="0">
                <a:solidFill>
                  <a:srgbClr val="585858"/>
                </a:solidFill>
                <a:cs typeface="Arial"/>
              </a:rPr>
              <a:t> </a:t>
            </a:r>
            <a:r>
              <a:rPr lang="fr-FR" sz="1600" spc="-25" dirty="0">
                <a:solidFill>
                  <a:srgbClr val="585858"/>
                </a:solidFill>
                <a:cs typeface="Arial"/>
              </a:rPr>
              <a:t>projet</a:t>
            </a:r>
            <a:r>
              <a:rPr lang="fr-FR" sz="1600" spc="-125" dirty="0">
                <a:solidFill>
                  <a:srgbClr val="585858"/>
                </a:solidFill>
                <a:cs typeface="Arial"/>
              </a:rPr>
              <a:t> </a:t>
            </a:r>
            <a:r>
              <a:rPr lang="fr-FR" sz="1600" spc="-130" dirty="0">
                <a:solidFill>
                  <a:srgbClr val="585858"/>
                </a:solidFill>
                <a:cs typeface="Arial"/>
              </a:rPr>
              <a:t>au</a:t>
            </a:r>
            <a:r>
              <a:rPr lang="fr-FR" sz="1600" spc="-140" dirty="0">
                <a:solidFill>
                  <a:srgbClr val="585858"/>
                </a:solidFill>
                <a:cs typeface="Arial"/>
              </a:rPr>
              <a:t> </a:t>
            </a:r>
            <a:r>
              <a:rPr lang="fr-FR" sz="1600" spc="-125" dirty="0">
                <a:solidFill>
                  <a:srgbClr val="585858"/>
                </a:solidFill>
                <a:cs typeface="Arial"/>
              </a:rPr>
              <a:t>cours </a:t>
            </a:r>
            <a:r>
              <a:rPr lang="fr-FR" sz="1600" spc="-75" dirty="0">
                <a:solidFill>
                  <a:srgbClr val="585858"/>
                </a:solidFill>
                <a:cs typeface="Arial"/>
              </a:rPr>
              <a:t>duquel</a:t>
            </a:r>
            <a:r>
              <a:rPr lang="fr-FR" sz="1600" spc="-130" dirty="0">
                <a:solidFill>
                  <a:srgbClr val="585858"/>
                </a:solidFill>
                <a:cs typeface="Arial"/>
              </a:rPr>
              <a:t> </a:t>
            </a:r>
            <a:r>
              <a:rPr lang="fr-FR" sz="1600" spc="-110" dirty="0">
                <a:solidFill>
                  <a:srgbClr val="585858"/>
                </a:solidFill>
                <a:cs typeface="Arial"/>
              </a:rPr>
              <a:t>personne</a:t>
            </a:r>
            <a:r>
              <a:rPr lang="fr-FR" sz="1600" spc="-130" dirty="0">
                <a:solidFill>
                  <a:srgbClr val="585858"/>
                </a:solidFill>
                <a:cs typeface="Arial"/>
              </a:rPr>
              <a:t> n’a  </a:t>
            </a:r>
            <a:r>
              <a:rPr lang="fr-FR" sz="1600" spc="-110" dirty="0">
                <a:solidFill>
                  <a:srgbClr val="585858"/>
                </a:solidFill>
                <a:cs typeface="Arial"/>
              </a:rPr>
              <a:t>eu de </a:t>
            </a:r>
            <a:r>
              <a:rPr lang="fr-FR" sz="1600" spc="-60" dirty="0">
                <a:solidFill>
                  <a:srgbClr val="585858"/>
                </a:solidFill>
                <a:cs typeface="Arial"/>
              </a:rPr>
              <a:t>meilleure </a:t>
            </a:r>
            <a:r>
              <a:rPr lang="fr-FR" sz="1600" spc="-85" dirty="0">
                <a:solidFill>
                  <a:srgbClr val="585858"/>
                </a:solidFill>
                <a:cs typeface="Arial"/>
              </a:rPr>
              <a:t>idée </a:t>
            </a:r>
            <a:r>
              <a:rPr lang="fr-FR" sz="1600" spc="-100" dirty="0">
                <a:solidFill>
                  <a:srgbClr val="585858"/>
                </a:solidFill>
                <a:cs typeface="Arial"/>
              </a:rPr>
              <a:t>que </a:t>
            </a:r>
            <a:r>
              <a:rPr lang="fr-FR" sz="1600" spc="-165" dirty="0">
                <a:solidFill>
                  <a:srgbClr val="585858"/>
                </a:solidFill>
                <a:cs typeface="Arial"/>
              </a:rPr>
              <a:t>ce </a:t>
            </a:r>
            <a:r>
              <a:rPr lang="fr-FR" sz="1600" spc="-50" dirty="0">
                <a:solidFill>
                  <a:srgbClr val="585858"/>
                </a:solidFill>
                <a:cs typeface="Arial"/>
              </a:rPr>
              <a:t>qui </a:t>
            </a:r>
            <a:r>
              <a:rPr lang="fr-FR" sz="1600" spc="-15" dirty="0">
                <a:solidFill>
                  <a:srgbClr val="585858"/>
                </a:solidFill>
                <a:cs typeface="Arial"/>
              </a:rPr>
              <a:t>était </a:t>
            </a:r>
            <a:r>
              <a:rPr lang="fr-FR" sz="1600" spc="-35" dirty="0">
                <a:solidFill>
                  <a:srgbClr val="585858"/>
                </a:solidFill>
                <a:cs typeface="Arial"/>
              </a:rPr>
              <a:t>initialement</a:t>
            </a:r>
            <a:r>
              <a:rPr lang="fr-FR" sz="1600" spc="-490" dirty="0">
                <a:solidFill>
                  <a:srgbClr val="585858"/>
                </a:solidFill>
                <a:cs typeface="Arial"/>
              </a:rPr>
              <a:t> </a:t>
            </a:r>
            <a:r>
              <a:rPr lang="fr-FR" sz="1600" spc="-490" dirty="0" smtClean="0">
                <a:solidFill>
                  <a:srgbClr val="585858"/>
                </a:solidFill>
                <a:cs typeface="Arial"/>
              </a:rPr>
              <a:t>     </a:t>
            </a:r>
            <a:r>
              <a:rPr lang="fr-FR" sz="1600" spc="-75" dirty="0">
                <a:solidFill>
                  <a:srgbClr val="585858"/>
                </a:solidFill>
                <a:cs typeface="Arial"/>
              </a:rPr>
              <a:t> </a:t>
            </a:r>
            <a:r>
              <a:rPr lang="fr-FR" sz="1600" spc="-75" dirty="0" smtClean="0">
                <a:solidFill>
                  <a:srgbClr val="585858"/>
                </a:solidFill>
                <a:cs typeface="Arial"/>
              </a:rPr>
              <a:t>prévu</a:t>
            </a:r>
            <a:r>
              <a:rPr lang="fr-FR" sz="1600" spc="-75" dirty="0">
                <a:solidFill>
                  <a:srgbClr val="585858"/>
                </a:solidFill>
                <a:cs typeface="Arial"/>
              </a:rPr>
              <a:t>”.</a:t>
            </a:r>
            <a:endParaRPr lang="fr-FR" sz="1600" dirty="0"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fr-FR" sz="1600" i="1" spc="-150" dirty="0">
                <a:solidFill>
                  <a:srgbClr val="585858"/>
                </a:solidFill>
                <a:latin typeface="Trebuchet MS"/>
                <a:cs typeface="Trebuchet MS"/>
              </a:rPr>
              <a:t>Alistair</a:t>
            </a:r>
            <a:r>
              <a:rPr lang="fr-FR" sz="1600" i="1" spc="-195" dirty="0">
                <a:solidFill>
                  <a:srgbClr val="585858"/>
                </a:solidFill>
                <a:latin typeface="Trebuchet MS"/>
                <a:cs typeface="Trebuchet MS"/>
              </a:rPr>
              <a:t> </a:t>
            </a:r>
            <a:r>
              <a:rPr lang="fr-FR" sz="1600" i="1" spc="-110" dirty="0" err="1">
                <a:solidFill>
                  <a:srgbClr val="585858"/>
                </a:solidFill>
                <a:latin typeface="Trebuchet MS"/>
                <a:cs typeface="Trebuchet MS"/>
              </a:rPr>
              <a:t>CockBurn</a:t>
            </a:r>
            <a:endParaRPr lang="fr-FR" sz="1600" dirty="0">
              <a:latin typeface="Trebuchet MS"/>
              <a:cs typeface="Trebuchet MS"/>
            </a:endParaRPr>
          </a:p>
        </p:txBody>
      </p:sp>
      <p:sp>
        <p:nvSpPr>
          <p:cNvPr id="9" name="Espace réservé du texte 2">
            <a:extLst>
              <a:ext uri="{FF2B5EF4-FFF2-40B4-BE49-F238E27FC236}">
                <a16:creationId xmlns:a16="http://schemas.microsoft.com/office/drawing/2014/main" id="{DBA2E3D5-BC69-4B95-AC0F-FC706CC3B871}"/>
              </a:ext>
            </a:extLst>
          </p:cNvPr>
          <p:cNvSpPr txBox="1">
            <a:spLocks/>
          </p:cNvSpPr>
          <p:nvPr/>
        </p:nvSpPr>
        <p:spPr>
          <a:xfrm>
            <a:off x="1368830" y="433924"/>
            <a:ext cx="8534400" cy="381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fr-FR" sz="2000" kern="1200" spc="3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397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libri" panose="020F0502020204030204" pitchFamily="34" charset="0"/>
              <a:buChar char="−"/>
              <a:tabLst>
                <a:tab pos="539750" algn="l"/>
              </a:tabLst>
              <a:defRPr lang="fr-FR" sz="1800" kern="1200" dirty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Char char="›"/>
              <a:defRPr lang="fr-FR" sz="1050" kern="1200" dirty="0">
                <a:solidFill>
                  <a:srgbClr val="95A5A6"/>
                </a:solidFill>
                <a:latin typeface="Montserrat Ligh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fr-FR" dirty="0" smtClean="0"/>
              <a:t>L’agile pourquoi?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03531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19A0B-8C50-4048-A665-D286D4212708}" type="slidenum">
              <a:rPr lang="fr-FR" smtClean="0"/>
              <a:pPr/>
              <a:t>2</a:t>
            </a:fld>
            <a:endParaRPr lang="fr-FR"/>
          </a:p>
        </p:txBody>
      </p:sp>
      <p:sp>
        <p:nvSpPr>
          <p:cNvPr id="7" name="Espace réservé du texte 2">
            <a:extLst>
              <a:ext uri="{FF2B5EF4-FFF2-40B4-BE49-F238E27FC236}">
                <a16:creationId xmlns:a16="http://schemas.microsoft.com/office/drawing/2014/main" id="{DBA2E3D5-BC69-4B95-AC0F-FC706CC3B871}"/>
              </a:ext>
            </a:extLst>
          </p:cNvPr>
          <p:cNvSpPr txBox="1">
            <a:spLocks/>
          </p:cNvSpPr>
          <p:nvPr/>
        </p:nvSpPr>
        <p:spPr>
          <a:xfrm>
            <a:off x="1368830" y="433924"/>
            <a:ext cx="8534400" cy="381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fr-FR" sz="2000" kern="1200" spc="3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397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libri" panose="020F0502020204030204" pitchFamily="34" charset="0"/>
              <a:buChar char="−"/>
              <a:tabLst>
                <a:tab pos="539750" algn="l"/>
              </a:tabLst>
              <a:defRPr lang="fr-FR" sz="1800" kern="1200" dirty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Char char="›"/>
              <a:defRPr lang="fr-FR" sz="1050" kern="1200" dirty="0">
                <a:solidFill>
                  <a:srgbClr val="95A5A6"/>
                </a:solidFill>
                <a:latin typeface="Montserrat Ligh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fr-FR" dirty="0" smtClean="0"/>
              <a:t>L’agile pourquoi?</a:t>
            </a:r>
            <a:endParaRPr lang="fr-FR"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275" y="1246908"/>
            <a:ext cx="9568383" cy="4007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885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19A0B-8C50-4048-A665-D286D4212708}" type="slidenum">
              <a:rPr lang="fr-FR" smtClean="0"/>
              <a:pPr/>
              <a:t>20</a:t>
            </a:fld>
            <a:endParaRPr lang="fr-FR"/>
          </a:p>
        </p:txBody>
      </p:sp>
      <p:pic>
        <p:nvPicPr>
          <p:cNvPr id="5" name="Picture 5" descr="CycleDeproje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865" b="57245"/>
          <a:stretch>
            <a:fillRect/>
          </a:stretch>
        </p:blipFill>
        <p:spPr bwMode="auto">
          <a:xfrm>
            <a:off x="1733205" y="1589821"/>
            <a:ext cx="2215342" cy="17041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6" descr="CycleDeproje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35" r="23424" b="54156"/>
          <a:stretch>
            <a:fillRect/>
          </a:stretch>
        </p:blipFill>
        <p:spPr bwMode="auto">
          <a:xfrm>
            <a:off x="4064925" y="1444926"/>
            <a:ext cx="3089564" cy="19744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9" descr="CycleDeproje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576" b="62708"/>
          <a:stretch>
            <a:fillRect/>
          </a:stretch>
        </p:blipFill>
        <p:spPr bwMode="auto">
          <a:xfrm>
            <a:off x="7024256" y="1321466"/>
            <a:ext cx="1981200" cy="199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11" descr="CycleDeproje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576" t="35867"/>
          <a:stretch>
            <a:fillRect/>
          </a:stretch>
        </p:blipFill>
        <p:spPr bwMode="auto">
          <a:xfrm>
            <a:off x="7441279" y="3154426"/>
            <a:ext cx="1981200" cy="31861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13" descr="CycleDeproje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946" t="51544" r="24324"/>
          <a:stretch>
            <a:fillRect/>
          </a:stretch>
        </p:blipFill>
        <p:spPr bwMode="auto">
          <a:xfrm>
            <a:off x="4725787" y="3536813"/>
            <a:ext cx="2514600" cy="259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4" descr="CycleDeproje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844" r="55855"/>
          <a:stretch>
            <a:fillRect/>
          </a:stretch>
        </p:blipFill>
        <p:spPr bwMode="auto">
          <a:xfrm>
            <a:off x="1471355" y="3536813"/>
            <a:ext cx="2909453" cy="2031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Espace réservé du texte 2">
            <a:extLst>
              <a:ext uri="{FF2B5EF4-FFF2-40B4-BE49-F238E27FC236}">
                <a16:creationId xmlns:a16="http://schemas.microsoft.com/office/drawing/2014/main" id="{DBA2E3D5-BC69-4B95-AC0F-FC706CC3B871}"/>
              </a:ext>
            </a:extLst>
          </p:cNvPr>
          <p:cNvSpPr txBox="1">
            <a:spLocks/>
          </p:cNvSpPr>
          <p:nvPr/>
        </p:nvSpPr>
        <p:spPr>
          <a:xfrm>
            <a:off x="1368830" y="433924"/>
            <a:ext cx="8534400" cy="381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fr-FR" sz="2000" kern="1200" spc="3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397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libri" panose="020F0502020204030204" pitchFamily="34" charset="0"/>
              <a:buChar char="−"/>
              <a:tabLst>
                <a:tab pos="539750" algn="l"/>
              </a:tabLst>
              <a:defRPr lang="fr-FR" sz="1800" kern="1200" dirty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Char char="›"/>
              <a:defRPr lang="fr-FR" sz="1050" kern="1200" dirty="0">
                <a:solidFill>
                  <a:srgbClr val="95A5A6"/>
                </a:solidFill>
                <a:latin typeface="Montserrat Ligh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fr-FR" dirty="0" smtClean="0"/>
              <a:t>L’agile pourquoi?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55901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19A0B-8C50-4048-A665-D286D4212708}" type="slidenum">
              <a:rPr lang="fr-FR" smtClean="0"/>
              <a:pPr/>
              <a:t>21</a:t>
            </a:fld>
            <a:endParaRPr lang="fr-FR"/>
          </a:p>
        </p:txBody>
      </p:sp>
      <p:sp>
        <p:nvSpPr>
          <p:cNvPr id="7" name="Espace réservé du texte 2">
            <a:extLst>
              <a:ext uri="{FF2B5EF4-FFF2-40B4-BE49-F238E27FC236}">
                <a16:creationId xmlns:a16="http://schemas.microsoft.com/office/drawing/2014/main" id="{DBA2E3D5-BC69-4B95-AC0F-FC706CC3B871}"/>
              </a:ext>
            </a:extLst>
          </p:cNvPr>
          <p:cNvSpPr txBox="1">
            <a:spLocks/>
          </p:cNvSpPr>
          <p:nvPr/>
        </p:nvSpPr>
        <p:spPr>
          <a:xfrm>
            <a:off x="1368830" y="433924"/>
            <a:ext cx="8534400" cy="381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fr-FR" sz="2000" kern="1200" spc="3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397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libri" panose="020F0502020204030204" pitchFamily="34" charset="0"/>
              <a:buChar char="−"/>
              <a:tabLst>
                <a:tab pos="539750" algn="l"/>
              </a:tabLst>
              <a:defRPr lang="fr-FR" sz="1800" kern="1200" dirty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Char char="›"/>
              <a:defRPr lang="fr-FR" sz="1050" kern="1200" dirty="0">
                <a:solidFill>
                  <a:srgbClr val="95A5A6"/>
                </a:solidFill>
                <a:latin typeface="Montserrat Ligh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fr-FR" dirty="0" smtClean="0"/>
              <a:t>L’agile pourquoi</a:t>
            </a:r>
            <a:endParaRPr lang="fr-FR" dirty="0"/>
          </a:p>
        </p:txBody>
      </p:sp>
      <p:pic>
        <p:nvPicPr>
          <p:cNvPr id="16" name="Image 15" descr="Une image contenant capture d’écran&#10;&#10;Description générée avec un niveau de confiance élevé">
            <a:extLst>
              <a:ext uri="{FF2B5EF4-FFF2-40B4-BE49-F238E27FC236}">
                <a16:creationId xmlns:a16="http://schemas.microsoft.com/office/drawing/2014/main" id="{D1595AD7-8376-443B-BD61-5601FBD250A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49" t="18252" r="29472" b="63740"/>
          <a:stretch/>
        </p:blipFill>
        <p:spPr>
          <a:xfrm>
            <a:off x="1682821" y="1143788"/>
            <a:ext cx="2298977" cy="2304182"/>
          </a:xfrm>
          <a:prstGeom prst="ellipse">
            <a:avLst/>
          </a:prstGeom>
        </p:spPr>
      </p:pic>
      <p:pic>
        <p:nvPicPr>
          <p:cNvPr id="18" name="Image 17" descr="Une image contenant capture d’écran&#10;&#10;Description générée avec un niveau de confiance élevé">
            <a:extLst>
              <a:ext uri="{FF2B5EF4-FFF2-40B4-BE49-F238E27FC236}">
                <a16:creationId xmlns:a16="http://schemas.microsoft.com/office/drawing/2014/main" id="{E94155BB-A329-4ECB-9FCE-0316DA24FA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35" t="54652" r="29522" b="27215"/>
          <a:stretch/>
        </p:blipFill>
        <p:spPr>
          <a:xfrm>
            <a:off x="7228336" y="1143788"/>
            <a:ext cx="2368276" cy="2304182"/>
          </a:xfrm>
          <a:prstGeom prst="ellipse">
            <a:avLst/>
          </a:prstGeom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AFB4EBF1-EB4E-4144-B47C-8C0B6E4CA2D2}"/>
              </a:ext>
            </a:extLst>
          </p:cNvPr>
          <p:cNvSpPr txBox="1"/>
          <p:nvPr/>
        </p:nvSpPr>
        <p:spPr>
          <a:xfrm>
            <a:off x="1334246" y="3776835"/>
            <a:ext cx="33620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MA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Le modèle en cascade requiert un planning détaillé au tout début du </a:t>
            </a:r>
            <a:r>
              <a:rPr lang="fr-MA" sz="16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projet.</a:t>
            </a:r>
            <a:endParaRPr lang="fr-MA" sz="16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E369A2ED-182C-4BE6-B7F8-3022AA6F333D}"/>
              </a:ext>
            </a:extLst>
          </p:cNvPr>
          <p:cNvSpPr txBox="1"/>
          <p:nvPr/>
        </p:nvSpPr>
        <p:spPr>
          <a:xfrm>
            <a:off x="1334246" y="4544456"/>
            <a:ext cx="336208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MA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Toutes les étapes et les interactions sont tracées en amont. </a:t>
            </a:r>
          </a:p>
          <a:p>
            <a:r>
              <a:rPr lang="fr-MA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Le passage à une étape ne se fait qu’après avoir livré la précédente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A38625AC-43AB-418B-A889-DC3A6435EDC2}"/>
              </a:ext>
            </a:extLst>
          </p:cNvPr>
          <p:cNvSpPr txBox="1"/>
          <p:nvPr/>
        </p:nvSpPr>
        <p:spPr>
          <a:xfrm>
            <a:off x="6729526" y="3780138"/>
            <a:ext cx="336589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MA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L’approche Agile est rapide et flexible. Elle est basée sur les principes de la collaboration, l’adaptabilité et l’amélioration </a:t>
            </a:r>
            <a:r>
              <a:rPr lang="fr-MA" sz="16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continue.</a:t>
            </a:r>
            <a:endParaRPr lang="fr-MA" sz="16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07D7C55D-36DC-417A-B468-944CD00BCA1E}"/>
              </a:ext>
            </a:extLst>
          </p:cNvPr>
          <p:cNvSpPr txBox="1"/>
          <p:nvPr/>
        </p:nvSpPr>
        <p:spPr>
          <a:xfrm>
            <a:off x="6729526" y="4790854"/>
            <a:ext cx="317370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MA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Les cycles de livraisons du projet sont rapides et </a:t>
            </a:r>
            <a:r>
              <a:rPr lang="fr-MA" sz="16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itératifs.</a:t>
            </a:r>
          </a:p>
          <a:p>
            <a:r>
              <a:rPr lang="fr-MA" sz="16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Le produit peut évoluer durant le projet.</a:t>
            </a:r>
            <a:endParaRPr lang="fr-MA" sz="16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0F9A2D92-4D9E-4E75-9686-E023FA8F2606}"/>
              </a:ext>
            </a:extLst>
          </p:cNvPr>
          <p:cNvGrpSpPr/>
          <p:nvPr/>
        </p:nvGrpSpPr>
        <p:grpSpPr>
          <a:xfrm>
            <a:off x="5155449" y="3982481"/>
            <a:ext cx="1139894" cy="918751"/>
            <a:chOff x="4850272" y="4467375"/>
            <a:chExt cx="1062607" cy="918751"/>
          </a:xfrm>
        </p:grpSpPr>
        <p:pic>
          <p:nvPicPr>
            <p:cNvPr id="24" name="Image 23">
              <a:extLst>
                <a:ext uri="{FF2B5EF4-FFF2-40B4-BE49-F238E27FC236}">
                  <a16:creationId xmlns:a16="http://schemas.microsoft.com/office/drawing/2014/main" id="{CD38E92D-45A4-432D-9910-C2840CA7F0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50272" y="4824151"/>
              <a:ext cx="561975" cy="561975"/>
            </a:xfrm>
            <a:prstGeom prst="rect">
              <a:avLst/>
            </a:prstGeom>
          </p:spPr>
        </p:pic>
        <p:pic>
          <p:nvPicPr>
            <p:cNvPr id="25" name="Image 24">
              <a:extLst>
                <a:ext uri="{FF2B5EF4-FFF2-40B4-BE49-F238E27FC236}">
                  <a16:creationId xmlns:a16="http://schemas.microsoft.com/office/drawing/2014/main" id="{BF9EF226-9CBE-45AE-8477-5DB86CD6A65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00588" y="4467375"/>
              <a:ext cx="561975" cy="561975"/>
            </a:xfrm>
            <a:prstGeom prst="rect">
              <a:avLst/>
            </a:prstGeom>
          </p:spPr>
        </p:pic>
        <p:pic>
          <p:nvPicPr>
            <p:cNvPr id="26" name="Image 25">
              <a:extLst>
                <a:ext uri="{FF2B5EF4-FFF2-40B4-BE49-F238E27FC236}">
                  <a16:creationId xmlns:a16="http://schemas.microsoft.com/office/drawing/2014/main" id="{D2D33D98-38CE-42EA-B297-9F9C6EC38FC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50904" y="4822623"/>
              <a:ext cx="561975" cy="561975"/>
            </a:xfrm>
            <a:prstGeom prst="rect">
              <a:avLst/>
            </a:prstGeom>
          </p:spPr>
        </p:pic>
      </p:grpSp>
      <p:sp>
        <p:nvSpPr>
          <p:cNvPr id="27" name="ZoneTexte 26">
            <a:extLst>
              <a:ext uri="{FF2B5EF4-FFF2-40B4-BE49-F238E27FC236}">
                <a16:creationId xmlns:a16="http://schemas.microsoft.com/office/drawing/2014/main" id="{9663B0B8-8A82-4AF8-A85E-76EFB8A2A2E8}"/>
              </a:ext>
            </a:extLst>
          </p:cNvPr>
          <p:cNvSpPr txBox="1"/>
          <p:nvPr/>
        </p:nvSpPr>
        <p:spPr>
          <a:xfrm>
            <a:off x="5130056" y="2074865"/>
            <a:ext cx="12546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MA" sz="3200" b="1" dirty="0">
                <a:solidFill>
                  <a:srgbClr val="C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Vs</a:t>
            </a:r>
          </a:p>
        </p:txBody>
      </p:sp>
    </p:spTree>
    <p:extLst>
      <p:ext uri="{BB962C8B-B14F-4D97-AF65-F5344CB8AC3E}">
        <p14:creationId xmlns:p14="http://schemas.microsoft.com/office/powerpoint/2010/main" val="2542688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1" grpId="0"/>
      <p:bldP spid="22" grpId="0"/>
      <p:bldP spid="2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19A0B-8C50-4048-A665-D286D4212708}" type="slidenum">
              <a:rPr lang="fr-FR" smtClean="0"/>
              <a:pPr/>
              <a:t>22</a:t>
            </a:fld>
            <a:endParaRPr lang="fr-FR"/>
          </a:p>
        </p:txBody>
      </p:sp>
      <p:sp>
        <p:nvSpPr>
          <p:cNvPr id="5" name="object 5"/>
          <p:cNvSpPr txBox="1"/>
          <p:nvPr/>
        </p:nvSpPr>
        <p:spPr>
          <a:xfrm>
            <a:off x="1645920" y="1857418"/>
            <a:ext cx="7867991" cy="1544654"/>
          </a:xfrm>
          <a:prstGeom prst="rect">
            <a:avLst/>
          </a:prstGeom>
        </p:spPr>
        <p:txBody>
          <a:bodyPr vert="horz" wrap="square" lIns="0" tIns="170815" rIns="0" bIns="0" rtlCol="0">
            <a:spAutoFit/>
          </a:bodyPr>
          <a:lstStyle/>
          <a:p>
            <a:pPr marR="31750" algn="ctr">
              <a:lnSpc>
                <a:spcPct val="100000"/>
              </a:lnSpc>
              <a:spcBef>
                <a:spcPts val="1345"/>
              </a:spcBef>
            </a:pPr>
            <a:r>
              <a:rPr sz="1600" b="1" spc="-225" dirty="0">
                <a:solidFill>
                  <a:srgbClr val="585858"/>
                </a:solidFill>
                <a:latin typeface="Arial"/>
                <a:cs typeface="Arial"/>
              </a:rPr>
              <a:t>DÉFINITION</a:t>
            </a:r>
            <a:endParaRPr sz="1600" dirty="0">
              <a:latin typeface="Arial"/>
              <a:cs typeface="Arial"/>
            </a:endParaRPr>
          </a:p>
          <a:p>
            <a:pPr marL="12700" marR="5080" algn="ctr">
              <a:lnSpc>
                <a:spcPct val="100000"/>
              </a:lnSpc>
              <a:spcBef>
                <a:spcPts val="1110"/>
              </a:spcBef>
            </a:pPr>
            <a:r>
              <a:rPr sz="1600" spc="-140" dirty="0">
                <a:solidFill>
                  <a:srgbClr val="585858"/>
                </a:solidFill>
                <a:latin typeface="Arial"/>
                <a:cs typeface="Arial"/>
              </a:rPr>
              <a:t>Une </a:t>
            </a:r>
            <a:r>
              <a:rPr sz="1600" spc="-70" dirty="0">
                <a:solidFill>
                  <a:srgbClr val="585858"/>
                </a:solidFill>
                <a:latin typeface="Arial"/>
                <a:cs typeface="Arial"/>
              </a:rPr>
              <a:t>méthode </a:t>
            </a:r>
            <a:r>
              <a:rPr sz="1600" spc="-100" dirty="0">
                <a:solidFill>
                  <a:srgbClr val="585858"/>
                </a:solidFill>
                <a:latin typeface="Arial"/>
                <a:cs typeface="Arial"/>
              </a:rPr>
              <a:t>agile est une </a:t>
            </a:r>
            <a:r>
              <a:rPr sz="1600" spc="-105" dirty="0">
                <a:solidFill>
                  <a:srgbClr val="585858"/>
                </a:solidFill>
                <a:latin typeface="Arial"/>
                <a:cs typeface="Arial"/>
              </a:rPr>
              <a:t>approche </a:t>
            </a:r>
            <a:r>
              <a:rPr sz="1600" b="1" spc="-105" dirty="0">
                <a:solidFill>
                  <a:srgbClr val="FF0000"/>
                </a:solidFill>
                <a:latin typeface="Arial"/>
                <a:cs typeface="Arial"/>
              </a:rPr>
              <a:t>itérative </a:t>
            </a:r>
            <a:r>
              <a:rPr sz="1600" spc="-5" dirty="0">
                <a:solidFill>
                  <a:srgbClr val="585858"/>
                </a:solidFill>
                <a:latin typeface="Arial"/>
                <a:cs typeface="Arial"/>
              </a:rPr>
              <a:t>et </a:t>
            </a:r>
            <a:r>
              <a:rPr sz="1600" b="1" spc="-140" dirty="0">
                <a:solidFill>
                  <a:srgbClr val="FF0000"/>
                </a:solidFill>
                <a:latin typeface="Arial"/>
                <a:cs typeface="Arial"/>
              </a:rPr>
              <a:t>incrémentale</a:t>
            </a:r>
            <a:r>
              <a:rPr sz="1600" spc="-140" dirty="0">
                <a:solidFill>
                  <a:srgbClr val="585858"/>
                </a:solidFill>
                <a:latin typeface="Arial"/>
                <a:cs typeface="Arial"/>
              </a:rPr>
              <a:t>, </a:t>
            </a:r>
            <a:r>
              <a:rPr sz="1600" spc="-105" dirty="0">
                <a:solidFill>
                  <a:srgbClr val="585858"/>
                </a:solidFill>
                <a:latin typeface="Arial"/>
                <a:cs typeface="Arial"/>
              </a:rPr>
              <a:t>réalisée </a:t>
            </a:r>
            <a:r>
              <a:rPr sz="1600" spc="-110" dirty="0">
                <a:solidFill>
                  <a:srgbClr val="585858"/>
                </a:solidFill>
                <a:latin typeface="Arial"/>
                <a:cs typeface="Arial"/>
              </a:rPr>
              <a:t>de</a:t>
            </a:r>
            <a:r>
              <a:rPr sz="1600" spc="-32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lang="fr-FR" sz="1600" spc="-325" dirty="0" smtClean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600" spc="-90" dirty="0" err="1" smtClean="0">
                <a:solidFill>
                  <a:srgbClr val="585858"/>
                </a:solidFill>
                <a:latin typeface="Arial"/>
                <a:cs typeface="Arial"/>
              </a:rPr>
              <a:t>manière</a:t>
            </a:r>
            <a:r>
              <a:rPr sz="1600" spc="-90" dirty="0" smtClean="0">
                <a:solidFill>
                  <a:srgbClr val="585858"/>
                </a:solidFill>
                <a:latin typeface="Arial"/>
                <a:cs typeface="Arial"/>
              </a:rPr>
              <a:t>  </a:t>
            </a:r>
            <a:r>
              <a:rPr sz="1600" spc="-70" dirty="0">
                <a:solidFill>
                  <a:srgbClr val="585858"/>
                </a:solidFill>
                <a:latin typeface="Arial"/>
                <a:cs typeface="Arial"/>
              </a:rPr>
              <a:t>très </a:t>
            </a:r>
            <a:r>
              <a:rPr sz="1600" b="1" spc="-145" dirty="0">
                <a:solidFill>
                  <a:srgbClr val="FF0000"/>
                </a:solidFill>
                <a:latin typeface="Arial"/>
                <a:cs typeface="Arial"/>
              </a:rPr>
              <a:t>collaborative </a:t>
            </a:r>
            <a:r>
              <a:rPr sz="1600" spc="-50" dirty="0">
                <a:solidFill>
                  <a:srgbClr val="585858"/>
                </a:solidFill>
                <a:latin typeface="Arial"/>
                <a:cs typeface="Arial"/>
              </a:rPr>
              <a:t>pour </a:t>
            </a:r>
            <a:r>
              <a:rPr sz="1600" spc="-165" dirty="0">
                <a:solidFill>
                  <a:srgbClr val="585858"/>
                </a:solidFill>
                <a:latin typeface="Arial"/>
                <a:cs typeface="Arial"/>
              </a:rPr>
              <a:t>des </a:t>
            </a:r>
            <a:r>
              <a:rPr sz="1600" spc="-110" dirty="0">
                <a:solidFill>
                  <a:srgbClr val="585858"/>
                </a:solidFill>
                <a:latin typeface="Arial"/>
                <a:cs typeface="Arial"/>
              </a:rPr>
              <a:t>équipes </a:t>
            </a:r>
            <a:r>
              <a:rPr sz="1600" spc="-120" dirty="0">
                <a:solidFill>
                  <a:srgbClr val="585858"/>
                </a:solidFill>
                <a:latin typeface="Arial"/>
                <a:cs typeface="Arial"/>
              </a:rPr>
              <a:t>responsabilisées, </a:t>
            </a:r>
            <a:r>
              <a:rPr sz="1600" spc="-60" dirty="0">
                <a:solidFill>
                  <a:srgbClr val="585858"/>
                </a:solidFill>
                <a:latin typeface="Arial"/>
                <a:cs typeface="Arial"/>
              </a:rPr>
              <a:t>appliquant </a:t>
            </a:r>
            <a:r>
              <a:rPr sz="1600" spc="-80" dirty="0">
                <a:solidFill>
                  <a:srgbClr val="585858"/>
                </a:solidFill>
                <a:latin typeface="Arial"/>
                <a:cs typeface="Arial"/>
              </a:rPr>
              <a:t>un </a:t>
            </a:r>
            <a:r>
              <a:rPr sz="1600" spc="-85" dirty="0">
                <a:solidFill>
                  <a:srgbClr val="585858"/>
                </a:solidFill>
                <a:latin typeface="Arial"/>
                <a:cs typeface="Arial"/>
              </a:rPr>
              <a:t>cérémonial  </a:t>
            </a:r>
            <a:r>
              <a:rPr sz="1600" spc="-55" dirty="0">
                <a:solidFill>
                  <a:srgbClr val="585858"/>
                </a:solidFill>
                <a:latin typeface="Arial"/>
                <a:cs typeface="Arial"/>
              </a:rPr>
              <a:t>minimal </a:t>
            </a:r>
            <a:r>
              <a:rPr sz="1600" spc="-5" dirty="0">
                <a:solidFill>
                  <a:srgbClr val="585858"/>
                </a:solidFill>
                <a:latin typeface="Arial"/>
                <a:cs typeface="Arial"/>
              </a:rPr>
              <a:t>et </a:t>
            </a:r>
            <a:r>
              <a:rPr sz="1600" spc="-75" dirty="0">
                <a:solidFill>
                  <a:srgbClr val="585858"/>
                </a:solidFill>
                <a:latin typeface="Arial"/>
                <a:cs typeface="Arial"/>
              </a:rPr>
              <a:t>produisant, </a:t>
            </a:r>
            <a:r>
              <a:rPr sz="1600" spc="-155" dirty="0">
                <a:solidFill>
                  <a:srgbClr val="585858"/>
                </a:solidFill>
                <a:latin typeface="Arial"/>
                <a:cs typeface="Arial"/>
              </a:rPr>
              <a:t>dans </a:t>
            </a:r>
            <a:r>
              <a:rPr sz="1600" spc="-80" dirty="0">
                <a:solidFill>
                  <a:srgbClr val="585858"/>
                </a:solidFill>
                <a:latin typeface="Arial"/>
                <a:cs typeface="Arial"/>
              </a:rPr>
              <a:t>un </a:t>
            </a:r>
            <a:r>
              <a:rPr sz="1600" b="1" spc="-125" dirty="0">
                <a:solidFill>
                  <a:srgbClr val="FF0000"/>
                </a:solidFill>
                <a:latin typeface="Arial"/>
                <a:cs typeface="Arial"/>
              </a:rPr>
              <a:t>délai </a:t>
            </a:r>
            <a:r>
              <a:rPr sz="1600" b="1" spc="-135" dirty="0">
                <a:solidFill>
                  <a:srgbClr val="FF0000"/>
                </a:solidFill>
                <a:latin typeface="Arial"/>
                <a:cs typeface="Arial"/>
              </a:rPr>
              <a:t>contraint</a:t>
            </a:r>
            <a:r>
              <a:rPr sz="1600" spc="-135" dirty="0">
                <a:solidFill>
                  <a:srgbClr val="585858"/>
                </a:solidFill>
                <a:latin typeface="Arial"/>
                <a:cs typeface="Arial"/>
              </a:rPr>
              <a:t>, </a:t>
            </a:r>
            <a:r>
              <a:rPr sz="1600" spc="-80" dirty="0">
                <a:solidFill>
                  <a:srgbClr val="585858"/>
                </a:solidFill>
                <a:latin typeface="Arial"/>
                <a:cs typeface="Arial"/>
              </a:rPr>
              <a:t>un </a:t>
            </a:r>
            <a:r>
              <a:rPr sz="1600" spc="-70" dirty="0">
                <a:solidFill>
                  <a:srgbClr val="585858"/>
                </a:solidFill>
                <a:latin typeface="Arial"/>
                <a:cs typeface="Arial"/>
              </a:rPr>
              <a:t>logiciel </a:t>
            </a:r>
            <a:r>
              <a:rPr sz="1600" spc="-110" dirty="0">
                <a:solidFill>
                  <a:srgbClr val="585858"/>
                </a:solidFill>
                <a:latin typeface="Arial"/>
                <a:cs typeface="Arial"/>
              </a:rPr>
              <a:t>de </a:t>
            </a:r>
            <a:r>
              <a:rPr sz="1600" b="1" spc="-185" dirty="0">
                <a:solidFill>
                  <a:srgbClr val="FF0000"/>
                </a:solidFill>
                <a:latin typeface="Arial"/>
                <a:cs typeface="Arial"/>
              </a:rPr>
              <a:t>grande </a:t>
            </a:r>
            <a:r>
              <a:rPr sz="1600" b="1" spc="-114" dirty="0">
                <a:solidFill>
                  <a:srgbClr val="FF0000"/>
                </a:solidFill>
                <a:latin typeface="Arial"/>
                <a:cs typeface="Arial"/>
              </a:rPr>
              <a:t>qualité  </a:t>
            </a:r>
            <a:r>
              <a:rPr sz="1600" spc="-65" dirty="0">
                <a:solidFill>
                  <a:srgbClr val="585858"/>
                </a:solidFill>
                <a:latin typeface="Arial"/>
                <a:cs typeface="Arial"/>
              </a:rPr>
              <a:t>répondant </a:t>
            </a:r>
            <a:r>
              <a:rPr sz="1600" spc="-140" dirty="0">
                <a:solidFill>
                  <a:srgbClr val="585858"/>
                </a:solidFill>
                <a:latin typeface="Arial"/>
                <a:cs typeface="Arial"/>
              </a:rPr>
              <a:t>aux </a:t>
            </a:r>
            <a:r>
              <a:rPr sz="1600" spc="-130" dirty="0">
                <a:solidFill>
                  <a:srgbClr val="585858"/>
                </a:solidFill>
                <a:latin typeface="Arial"/>
                <a:cs typeface="Arial"/>
              </a:rPr>
              <a:t>besoins changeants </a:t>
            </a:r>
            <a:r>
              <a:rPr sz="1600" spc="-165" dirty="0">
                <a:solidFill>
                  <a:srgbClr val="585858"/>
                </a:solidFill>
                <a:latin typeface="Arial"/>
                <a:cs typeface="Arial"/>
              </a:rPr>
              <a:t>des</a:t>
            </a:r>
            <a:r>
              <a:rPr sz="1600" spc="-18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600" spc="-65" dirty="0">
                <a:solidFill>
                  <a:srgbClr val="585858"/>
                </a:solidFill>
                <a:latin typeface="Arial"/>
                <a:cs typeface="Arial"/>
              </a:rPr>
              <a:t>utilisateurs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6" name="object 3"/>
          <p:cNvSpPr/>
          <p:nvPr/>
        </p:nvSpPr>
        <p:spPr>
          <a:xfrm>
            <a:off x="1778924" y="3965170"/>
            <a:ext cx="6908800" cy="19315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Espace réservé du texte 2">
            <a:extLst>
              <a:ext uri="{FF2B5EF4-FFF2-40B4-BE49-F238E27FC236}">
                <a16:creationId xmlns:a16="http://schemas.microsoft.com/office/drawing/2014/main" id="{DBA2E3D5-BC69-4B95-AC0F-FC706CC3B871}"/>
              </a:ext>
            </a:extLst>
          </p:cNvPr>
          <p:cNvSpPr txBox="1">
            <a:spLocks/>
          </p:cNvSpPr>
          <p:nvPr/>
        </p:nvSpPr>
        <p:spPr>
          <a:xfrm>
            <a:off x="1368830" y="433924"/>
            <a:ext cx="8534400" cy="381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fr-FR" sz="2000" kern="1200" spc="3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397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libri" panose="020F0502020204030204" pitchFamily="34" charset="0"/>
              <a:buChar char="−"/>
              <a:tabLst>
                <a:tab pos="539750" algn="l"/>
              </a:tabLst>
              <a:defRPr lang="fr-FR" sz="1800" kern="1200" dirty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Char char="›"/>
              <a:defRPr lang="fr-FR" sz="1050" kern="1200" dirty="0">
                <a:solidFill>
                  <a:srgbClr val="95A5A6"/>
                </a:solidFill>
                <a:latin typeface="Montserrat Ligh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fr-FR" dirty="0" smtClean="0"/>
              <a:t>L’agile c’est quoi?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733049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19A0B-8C50-4048-A665-D286D4212708}" type="slidenum">
              <a:rPr lang="fr-FR" smtClean="0"/>
              <a:pPr/>
              <a:t>23</a:t>
            </a:fld>
            <a:endParaRPr lang="fr-FR"/>
          </a:p>
        </p:txBody>
      </p:sp>
      <p:sp>
        <p:nvSpPr>
          <p:cNvPr id="5" name="Espace réservé du numéro de diapositive 1"/>
          <p:cNvSpPr txBox="1">
            <a:spLocks/>
          </p:cNvSpPr>
          <p:nvPr/>
        </p:nvSpPr>
        <p:spPr>
          <a:xfrm>
            <a:off x="11671041" y="6448425"/>
            <a:ext cx="520959" cy="4095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b="1" kern="1200">
                <a:solidFill>
                  <a:srgbClr val="36526E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FB19A0B-8C50-4048-A665-D286D4212708}" type="slidenum">
              <a:rPr lang="fr-FR" smtClean="0"/>
              <a:pPr/>
              <a:t>23</a:t>
            </a:fld>
            <a:endParaRPr lang="fr-FR"/>
          </a:p>
        </p:txBody>
      </p:sp>
      <p:sp>
        <p:nvSpPr>
          <p:cNvPr id="6" name="Rectangle 5"/>
          <p:cNvSpPr/>
          <p:nvPr/>
        </p:nvSpPr>
        <p:spPr>
          <a:xfrm>
            <a:off x="914398" y="1878455"/>
            <a:ext cx="97536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/>
              <a:t>Les </a:t>
            </a:r>
            <a:r>
              <a:rPr lang="fr-FR" b="1" dirty="0"/>
              <a:t>méthodes agiles</a:t>
            </a:r>
            <a:r>
              <a:rPr lang="fr-FR" dirty="0"/>
              <a:t> sont des groupes de pratiques de pilotage et de réalisation de projets. </a:t>
            </a:r>
          </a:p>
        </p:txBody>
      </p:sp>
      <p:sp>
        <p:nvSpPr>
          <p:cNvPr id="7" name="Flèche droite 6"/>
          <p:cNvSpPr/>
          <p:nvPr/>
        </p:nvSpPr>
        <p:spPr>
          <a:xfrm>
            <a:off x="897774" y="3940233"/>
            <a:ext cx="10241281" cy="5652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lain" startAt="1991"/>
            </a:pPr>
            <a:r>
              <a:rPr lang="fr-FR" dirty="0" smtClean="0"/>
              <a:t>                                1995                            1999                                2001                       2005   </a:t>
            </a:r>
          </a:p>
        </p:txBody>
      </p:sp>
      <p:sp>
        <p:nvSpPr>
          <p:cNvPr id="8" name="Rectangle 7"/>
          <p:cNvSpPr/>
          <p:nvPr/>
        </p:nvSpPr>
        <p:spPr>
          <a:xfrm>
            <a:off x="914398" y="3006891"/>
            <a:ext cx="1521231" cy="82296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200" dirty="0" smtClean="0"/>
              <a:t>Le développement rapide d’application (RAD)</a:t>
            </a:r>
            <a:endParaRPr lang="fr-FR" sz="1200" dirty="0"/>
          </a:p>
        </p:txBody>
      </p:sp>
      <p:sp>
        <p:nvSpPr>
          <p:cNvPr id="9" name="Rectangle 8"/>
          <p:cNvSpPr/>
          <p:nvPr/>
        </p:nvSpPr>
        <p:spPr>
          <a:xfrm>
            <a:off x="2783262" y="4554929"/>
            <a:ext cx="1645920" cy="82296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200" dirty="0" err="1" smtClean="0"/>
              <a:t>Dynamic</a:t>
            </a:r>
            <a:r>
              <a:rPr lang="fr-FR" sz="1200" dirty="0" smtClean="0"/>
              <a:t> </a:t>
            </a:r>
            <a:r>
              <a:rPr lang="fr-FR" sz="1200" dirty="0" err="1" smtClean="0"/>
              <a:t>systems</a:t>
            </a:r>
            <a:r>
              <a:rPr lang="fr-FR" sz="1200" dirty="0" smtClean="0"/>
              <a:t> </a:t>
            </a:r>
            <a:r>
              <a:rPr lang="fr-FR" sz="1200" dirty="0" err="1" smtClean="0"/>
              <a:t>development</a:t>
            </a:r>
            <a:r>
              <a:rPr lang="fr-FR" sz="1200" dirty="0" smtClean="0"/>
              <a:t> </a:t>
            </a:r>
            <a:r>
              <a:rPr lang="fr-FR" sz="1200" dirty="0" err="1" smtClean="0"/>
              <a:t>method</a:t>
            </a:r>
            <a:r>
              <a:rPr lang="fr-FR" sz="1200" dirty="0" smtClean="0"/>
              <a:t> (DSDM) </a:t>
            </a:r>
            <a:endParaRPr lang="fr-FR" sz="1200" dirty="0"/>
          </a:p>
        </p:txBody>
      </p:sp>
      <p:sp>
        <p:nvSpPr>
          <p:cNvPr id="10" name="Rectangle 9"/>
          <p:cNvSpPr/>
          <p:nvPr/>
        </p:nvSpPr>
        <p:spPr>
          <a:xfrm>
            <a:off x="3140939" y="2984265"/>
            <a:ext cx="1489287" cy="822961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200" dirty="0" smtClean="0"/>
              <a:t> SCRUM présenté </a:t>
            </a:r>
            <a:r>
              <a:rPr lang="fr-FR" sz="1200" dirty="0"/>
              <a:t>par Ken </a:t>
            </a:r>
            <a:r>
              <a:rPr lang="fr-FR" sz="1200" dirty="0" err="1"/>
              <a:t>Schwaber</a:t>
            </a:r>
            <a:endParaRPr lang="fr-FR" sz="1200" dirty="0"/>
          </a:p>
        </p:txBody>
      </p:sp>
      <p:sp>
        <p:nvSpPr>
          <p:cNvPr id="11" name="Rectangle 10"/>
          <p:cNvSpPr/>
          <p:nvPr/>
        </p:nvSpPr>
        <p:spPr>
          <a:xfrm>
            <a:off x="7519092" y="4597298"/>
            <a:ext cx="1500217" cy="82296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200" dirty="0" smtClean="0"/>
              <a:t> SCRUM publié </a:t>
            </a:r>
            <a:r>
              <a:rPr lang="fr-FR" sz="1200" dirty="0"/>
              <a:t>par Jeff Sutherland</a:t>
            </a:r>
          </a:p>
        </p:txBody>
      </p:sp>
      <p:sp>
        <p:nvSpPr>
          <p:cNvPr id="12" name="Rectangle 11"/>
          <p:cNvSpPr/>
          <p:nvPr/>
        </p:nvSpPr>
        <p:spPr>
          <a:xfrm>
            <a:off x="5760719" y="2984265"/>
            <a:ext cx="1356359" cy="84003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200" dirty="0" smtClean="0"/>
              <a:t> </a:t>
            </a:r>
            <a:r>
              <a:rPr lang="fr-FR" sz="1200" dirty="0" err="1" smtClean="0"/>
              <a:t>Extreme</a:t>
            </a:r>
            <a:r>
              <a:rPr lang="fr-FR" sz="1200" dirty="0" smtClean="0"/>
              <a:t> </a:t>
            </a:r>
            <a:r>
              <a:rPr lang="fr-FR" sz="1200" dirty="0" err="1" smtClean="0"/>
              <a:t>programming</a:t>
            </a:r>
            <a:r>
              <a:rPr lang="fr-FR" sz="1200" dirty="0" smtClean="0"/>
              <a:t> par Kent Beck</a:t>
            </a:r>
            <a:endParaRPr lang="fr-FR" sz="1200" dirty="0"/>
          </a:p>
        </p:txBody>
      </p:sp>
      <p:sp>
        <p:nvSpPr>
          <p:cNvPr id="13" name="Rectangle 12"/>
          <p:cNvSpPr/>
          <p:nvPr/>
        </p:nvSpPr>
        <p:spPr>
          <a:xfrm>
            <a:off x="914398" y="4571102"/>
            <a:ext cx="1363289" cy="822961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200" dirty="0" smtClean="0"/>
              <a:t> SCRUM conçu</a:t>
            </a:r>
            <a:endParaRPr lang="fr-FR" sz="1200" dirty="0"/>
          </a:p>
        </p:txBody>
      </p:sp>
      <p:sp>
        <p:nvSpPr>
          <p:cNvPr id="14" name="Rectangle 13"/>
          <p:cNvSpPr/>
          <p:nvPr/>
        </p:nvSpPr>
        <p:spPr>
          <a:xfrm>
            <a:off x="7888777" y="2975007"/>
            <a:ext cx="1429790" cy="845587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200" dirty="0" smtClean="0"/>
              <a:t> Manifeste Agile publié</a:t>
            </a:r>
            <a:endParaRPr lang="fr-FR" sz="1200" dirty="0"/>
          </a:p>
        </p:txBody>
      </p:sp>
      <p:sp>
        <p:nvSpPr>
          <p:cNvPr id="15" name="Rectangle 14"/>
          <p:cNvSpPr/>
          <p:nvPr/>
        </p:nvSpPr>
        <p:spPr>
          <a:xfrm>
            <a:off x="4865716" y="4554024"/>
            <a:ext cx="1356359" cy="84003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200" dirty="0" smtClean="0"/>
              <a:t> </a:t>
            </a:r>
            <a:r>
              <a:rPr lang="fr-FR" sz="1200" dirty="0" err="1" smtClean="0"/>
              <a:t>Feature</a:t>
            </a:r>
            <a:r>
              <a:rPr lang="fr-FR" sz="1200" dirty="0" smtClean="0"/>
              <a:t> </a:t>
            </a:r>
            <a:r>
              <a:rPr lang="fr-FR" sz="1200" dirty="0" err="1" smtClean="0"/>
              <a:t>Driven</a:t>
            </a:r>
            <a:r>
              <a:rPr lang="fr-FR" sz="1200" dirty="0" smtClean="0"/>
              <a:t> </a:t>
            </a:r>
            <a:r>
              <a:rPr lang="fr-FR" sz="1200" dirty="0" err="1" smtClean="0"/>
              <a:t>Development</a:t>
            </a:r>
            <a:r>
              <a:rPr lang="fr-FR" sz="1200" dirty="0" smtClean="0"/>
              <a:t> (FDD)</a:t>
            </a:r>
            <a:endParaRPr lang="fr-FR" sz="1200" dirty="0"/>
          </a:p>
        </p:txBody>
      </p:sp>
      <p:sp>
        <p:nvSpPr>
          <p:cNvPr id="17" name="Espace réservé du texte 2">
            <a:extLst>
              <a:ext uri="{FF2B5EF4-FFF2-40B4-BE49-F238E27FC236}">
                <a16:creationId xmlns:a16="http://schemas.microsoft.com/office/drawing/2014/main" id="{DBA2E3D5-BC69-4B95-AC0F-FC706CC3B871}"/>
              </a:ext>
            </a:extLst>
          </p:cNvPr>
          <p:cNvSpPr txBox="1">
            <a:spLocks/>
          </p:cNvSpPr>
          <p:nvPr/>
        </p:nvSpPr>
        <p:spPr>
          <a:xfrm>
            <a:off x="1521230" y="586324"/>
            <a:ext cx="8534400" cy="381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fr-FR" sz="2000" kern="1200" spc="3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397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libri" panose="020F0502020204030204" pitchFamily="34" charset="0"/>
              <a:buChar char="−"/>
              <a:tabLst>
                <a:tab pos="539750" algn="l"/>
              </a:tabLst>
              <a:defRPr lang="fr-FR" sz="1800" kern="1200" dirty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Char char="›"/>
              <a:defRPr lang="fr-FR" sz="1050" kern="1200" dirty="0">
                <a:solidFill>
                  <a:srgbClr val="95A5A6"/>
                </a:solidFill>
                <a:latin typeface="Montserrat Ligh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fr-FR" dirty="0" smtClean="0"/>
              <a:t>L’agile c’est quoi?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383869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19A0B-8C50-4048-A665-D286D4212708}" type="slidenum">
              <a:rPr lang="fr-FR" smtClean="0"/>
              <a:pPr/>
              <a:t>24</a:t>
            </a:fld>
            <a:endParaRPr lang="fr-FR"/>
          </a:p>
        </p:txBody>
      </p:sp>
      <p:pic>
        <p:nvPicPr>
          <p:cNvPr id="5" name="Dessine-moi-un-manifeste-agile (1).png" descr="Dessine-moi-un-manifeste-agile (1)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89709" y="944919"/>
            <a:ext cx="10410670" cy="5410200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Espace réservé du texte 2">
            <a:extLst>
              <a:ext uri="{FF2B5EF4-FFF2-40B4-BE49-F238E27FC236}">
                <a16:creationId xmlns:a16="http://schemas.microsoft.com/office/drawing/2014/main" id="{DBA2E3D5-BC69-4B95-AC0F-FC706CC3B871}"/>
              </a:ext>
            </a:extLst>
          </p:cNvPr>
          <p:cNvSpPr txBox="1">
            <a:spLocks/>
          </p:cNvSpPr>
          <p:nvPr/>
        </p:nvSpPr>
        <p:spPr>
          <a:xfrm>
            <a:off x="1368830" y="433924"/>
            <a:ext cx="8534400" cy="381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fr-FR" sz="2000" kern="1200" spc="3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397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libri" panose="020F0502020204030204" pitchFamily="34" charset="0"/>
              <a:buChar char="−"/>
              <a:tabLst>
                <a:tab pos="539750" algn="l"/>
              </a:tabLst>
              <a:defRPr lang="fr-FR" sz="1800" kern="1200" dirty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Char char="›"/>
              <a:defRPr lang="fr-FR" sz="1050" kern="1200" dirty="0">
                <a:solidFill>
                  <a:srgbClr val="95A5A6"/>
                </a:solidFill>
                <a:latin typeface="Montserrat Ligh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fr-FR" dirty="0"/>
              <a:t>L’agile c’est quoi?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229035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19A0B-8C50-4048-A665-D286D4212708}" type="slidenum">
              <a:rPr lang="fr-FR" smtClean="0"/>
              <a:pPr/>
              <a:t>25</a:t>
            </a:fld>
            <a:endParaRPr lang="fr-FR"/>
          </a:p>
        </p:txBody>
      </p:sp>
      <p:sp>
        <p:nvSpPr>
          <p:cNvPr id="6" name="Espace réservé du texte 2">
            <a:extLst>
              <a:ext uri="{FF2B5EF4-FFF2-40B4-BE49-F238E27FC236}">
                <a16:creationId xmlns:a16="http://schemas.microsoft.com/office/drawing/2014/main" id="{DBA2E3D5-BC69-4B95-AC0F-FC706CC3B871}"/>
              </a:ext>
            </a:extLst>
          </p:cNvPr>
          <p:cNvSpPr txBox="1">
            <a:spLocks/>
          </p:cNvSpPr>
          <p:nvPr/>
        </p:nvSpPr>
        <p:spPr>
          <a:xfrm>
            <a:off x="1368830" y="433924"/>
            <a:ext cx="8534400" cy="381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fr-FR" sz="2000" kern="1200" spc="3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397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libri" panose="020F0502020204030204" pitchFamily="34" charset="0"/>
              <a:buChar char="−"/>
              <a:tabLst>
                <a:tab pos="539750" algn="l"/>
              </a:tabLst>
              <a:defRPr lang="fr-FR" sz="1800" kern="1200" dirty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Char char="›"/>
              <a:defRPr lang="fr-FR" sz="1050" kern="1200" dirty="0">
                <a:solidFill>
                  <a:srgbClr val="95A5A6"/>
                </a:solidFill>
                <a:latin typeface="Montserrat Ligh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fr-FR" dirty="0"/>
              <a:t>L’agile c’est quoi?</a:t>
            </a:r>
            <a:endParaRPr lang="fr-FR" dirty="0"/>
          </a:p>
        </p:txBody>
      </p:sp>
      <p:sp>
        <p:nvSpPr>
          <p:cNvPr id="7" name="Rectangle 6"/>
          <p:cNvSpPr/>
          <p:nvPr/>
        </p:nvSpPr>
        <p:spPr>
          <a:xfrm>
            <a:off x="9245122" y="1045596"/>
            <a:ext cx="2227057" cy="5170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+mj-lt"/>
              <a:buAutoNum type="arabicPeriod"/>
            </a:pPr>
            <a:r>
              <a:rPr lang="fr-FR" sz="1100" dirty="0" smtClean="0"/>
              <a:t>Satisfaire </a:t>
            </a:r>
            <a:r>
              <a:rPr lang="fr-FR" sz="1100" dirty="0"/>
              <a:t>le client en priorité</a:t>
            </a:r>
          </a:p>
          <a:p>
            <a:pPr marL="285750" indent="-285750">
              <a:buFont typeface="+mj-lt"/>
              <a:buAutoNum type="arabicPeriod"/>
            </a:pPr>
            <a:r>
              <a:rPr lang="fr-FR" sz="1100" dirty="0" smtClean="0"/>
              <a:t>Accueillir </a:t>
            </a:r>
            <a:r>
              <a:rPr lang="fr-FR" sz="1100" dirty="0"/>
              <a:t>favorablement les demandes de changement</a:t>
            </a:r>
          </a:p>
          <a:p>
            <a:pPr marL="285750" indent="-285750">
              <a:buFont typeface="+mj-lt"/>
              <a:buAutoNum type="arabicPeriod"/>
            </a:pPr>
            <a:r>
              <a:rPr lang="fr-FR" sz="1100" dirty="0" smtClean="0"/>
              <a:t>Livrer </a:t>
            </a:r>
            <a:r>
              <a:rPr lang="fr-FR" sz="1100" dirty="0"/>
              <a:t>le plus souvent possible des versions opérationnelles de l’application</a:t>
            </a:r>
          </a:p>
          <a:p>
            <a:pPr marL="285750" indent="-285750">
              <a:buFont typeface="+mj-lt"/>
              <a:buAutoNum type="arabicPeriod"/>
            </a:pPr>
            <a:r>
              <a:rPr lang="fr-FR" sz="1100" dirty="0" smtClean="0"/>
              <a:t>Assurer </a:t>
            </a:r>
            <a:r>
              <a:rPr lang="fr-FR" sz="1100" dirty="0"/>
              <a:t>une coopération permanente entre le client et l’équipe projet</a:t>
            </a:r>
          </a:p>
          <a:p>
            <a:pPr marL="285750" indent="-285750">
              <a:buFont typeface="+mj-lt"/>
              <a:buAutoNum type="arabicPeriod"/>
            </a:pPr>
            <a:r>
              <a:rPr lang="fr-FR" sz="1100" dirty="0" smtClean="0"/>
              <a:t>Construire </a:t>
            </a:r>
            <a:r>
              <a:rPr lang="fr-FR" sz="1100" dirty="0"/>
              <a:t>des projets autour d’individus motivés</a:t>
            </a:r>
          </a:p>
          <a:p>
            <a:pPr marL="285750" indent="-285750">
              <a:buFont typeface="+mj-lt"/>
              <a:buAutoNum type="arabicPeriod"/>
            </a:pPr>
            <a:r>
              <a:rPr lang="fr-FR" sz="1100" dirty="0" smtClean="0"/>
              <a:t>Privilégier </a:t>
            </a:r>
            <a:r>
              <a:rPr lang="fr-FR" sz="1100" dirty="0"/>
              <a:t>la conversation en face à face</a:t>
            </a:r>
          </a:p>
          <a:p>
            <a:pPr marL="285750" indent="-285750">
              <a:buFont typeface="+mj-lt"/>
              <a:buAutoNum type="arabicPeriod"/>
            </a:pPr>
            <a:r>
              <a:rPr lang="fr-FR" sz="1100" dirty="0" smtClean="0"/>
              <a:t>Mesurer </a:t>
            </a:r>
            <a:r>
              <a:rPr lang="fr-FR" sz="1100" dirty="0"/>
              <a:t>l’avancement du projet en termes de fonctionnalités de l’application</a:t>
            </a:r>
          </a:p>
          <a:p>
            <a:pPr marL="285750" indent="-285750">
              <a:buFont typeface="+mj-lt"/>
              <a:buAutoNum type="arabicPeriod"/>
            </a:pPr>
            <a:r>
              <a:rPr lang="fr-FR" sz="1100" dirty="0" smtClean="0"/>
              <a:t>Faire </a:t>
            </a:r>
            <a:r>
              <a:rPr lang="fr-FR" sz="1100" dirty="0"/>
              <a:t>avancer le projet à un rythme soutenable et constant</a:t>
            </a:r>
          </a:p>
          <a:p>
            <a:pPr marL="285750" indent="-285750">
              <a:buFont typeface="+mj-lt"/>
              <a:buAutoNum type="arabicPeriod"/>
            </a:pPr>
            <a:r>
              <a:rPr lang="fr-FR" sz="1100" dirty="0" smtClean="0"/>
              <a:t>Porter </a:t>
            </a:r>
            <a:r>
              <a:rPr lang="fr-FR" sz="1100" dirty="0"/>
              <a:t>une attention continue à l’excellence technique et à la conception</a:t>
            </a:r>
          </a:p>
          <a:p>
            <a:pPr marL="285750" indent="-285750">
              <a:buFont typeface="+mj-lt"/>
              <a:buAutoNum type="arabicPeriod"/>
            </a:pPr>
            <a:r>
              <a:rPr lang="fr-FR" sz="1100" dirty="0" smtClean="0"/>
              <a:t>Faire </a:t>
            </a:r>
            <a:r>
              <a:rPr lang="fr-FR" sz="1100" dirty="0"/>
              <a:t>simple</a:t>
            </a:r>
          </a:p>
          <a:p>
            <a:pPr marL="285750" indent="-285750">
              <a:buFont typeface="+mj-lt"/>
              <a:buAutoNum type="arabicPeriod"/>
            </a:pPr>
            <a:r>
              <a:rPr lang="fr-FR" sz="1100" dirty="0" smtClean="0"/>
              <a:t>Responsabiliser </a:t>
            </a:r>
            <a:r>
              <a:rPr lang="fr-FR" sz="1100" dirty="0"/>
              <a:t>les équipes</a:t>
            </a:r>
          </a:p>
          <a:p>
            <a:pPr marL="285750" indent="-285750">
              <a:buFont typeface="+mj-lt"/>
              <a:buAutoNum type="arabicPeriod"/>
            </a:pPr>
            <a:r>
              <a:rPr lang="fr-FR" sz="1100" dirty="0" smtClean="0"/>
              <a:t>Ajuster </a:t>
            </a:r>
            <a:r>
              <a:rPr lang="fr-FR" sz="1100" dirty="0"/>
              <a:t>à intervalles réguliers son comportement et ses processus pour être plus efficace</a:t>
            </a:r>
          </a:p>
        </p:txBody>
      </p:sp>
      <p:pic>
        <p:nvPicPr>
          <p:cNvPr id="8" name="12-agile-principles-pm.org_1.png" descr="12-agile-principles-pm.org_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4149" y="1045596"/>
            <a:ext cx="8207122" cy="477015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9987275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19A0B-8C50-4048-A665-D286D4212708}" type="slidenum">
              <a:rPr lang="fr-FR" smtClean="0"/>
              <a:pPr/>
              <a:t>26</a:t>
            </a:fld>
            <a:endParaRPr lang="fr-FR"/>
          </a:p>
        </p:txBody>
      </p:sp>
      <p:sp>
        <p:nvSpPr>
          <p:cNvPr id="14" name="object 12"/>
          <p:cNvSpPr/>
          <p:nvPr/>
        </p:nvSpPr>
        <p:spPr>
          <a:xfrm>
            <a:off x="772312" y="1686456"/>
            <a:ext cx="3281720" cy="404944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16" name="object 14"/>
          <p:cNvSpPr/>
          <p:nvPr/>
        </p:nvSpPr>
        <p:spPr>
          <a:xfrm>
            <a:off x="982714" y="1699423"/>
            <a:ext cx="2964878" cy="3905719"/>
          </a:xfrm>
          <a:custGeom>
            <a:avLst/>
            <a:gdLst/>
            <a:ahLst/>
            <a:cxnLst/>
            <a:rect l="l" t="t" r="r" b="b"/>
            <a:pathLst>
              <a:path w="3732529" h="5203190">
                <a:moveTo>
                  <a:pt x="0" y="5202936"/>
                </a:moveTo>
                <a:lnTo>
                  <a:pt x="3732276" y="5202936"/>
                </a:lnTo>
                <a:lnTo>
                  <a:pt x="3732276" y="0"/>
                </a:lnTo>
                <a:lnTo>
                  <a:pt x="0" y="0"/>
                </a:lnTo>
                <a:lnTo>
                  <a:pt x="0" y="5202936"/>
                </a:lnTo>
                <a:close/>
              </a:path>
            </a:pathLst>
          </a:custGeom>
          <a:ln w="12192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23" name="object 21"/>
          <p:cNvSpPr txBox="1"/>
          <p:nvPr/>
        </p:nvSpPr>
        <p:spPr>
          <a:xfrm>
            <a:off x="1297133" y="2518309"/>
            <a:ext cx="343598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04875" marR="5080" indent="-905510">
              <a:lnSpc>
                <a:spcPct val="100000"/>
              </a:lnSpc>
              <a:spcBef>
                <a:spcPts val="100"/>
              </a:spcBef>
            </a:pPr>
            <a:r>
              <a:rPr lang="fr-FR" sz="1400" b="1" spc="-150" dirty="0" smtClean="0">
                <a:solidFill>
                  <a:srgbClr val="377490"/>
                </a:solidFill>
                <a:latin typeface="Arial"/>
                <a:cs typeface="Arial"/>
              </a:rPr>
              <a:t>UNE VISION  PROUIT  PARTAGEE</a:t>
            </a:r>
            <a:endParaRPr sz="1400" spc="-150" dirty="0">
              <a:latin typeface="Arial"/>
              <a:cs typeface="Arial"/>
            </a:endParaRPr>
          </a:p>
        </p:txBody>
      </p:sp>
      <p:sp>
        <p:nvSpPr>
          <p:cNvPr id="26" name="object 24"/>
          <p:cNvSpPr txBox="1"/>
          <p:nvPr/>
        </p:nvSpPr>
        <p:spPr>
          <a:xfrm>
            <a:off x="1162702" y="4158932"/>
            <a:ext cx="2500939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ctr">
              <a:lnSpc>
                <a:spcPct val="100000"/>
              </a:lnSpc>
              <a:spcBef>
                <a:spcPts val="100"/>
              </a:spcBef>
            </a:pPr>
            <a:r>
              <a:rPr sz="1200" spc="-180" dirty="0">
                <a:solidFill>
                  <a:srgbClr val="585858"/>
                </a:solidFill>
                <a:latin typeface="Arial"/>
                <a:cs typeface="Arial"/>
              </a:rPr>
              <a:t>On </a:t>
            </a:r>
            <a:r>
              <a:rPr sz="1200" spc="-100" dirty="0">
                <a:solidFill>
                  <a:srgbClr val="585858"/>
                </a:solidFill>
                <a:latin typeface="Arial"/>
                <a:cs typeface="Arial"/>
              </a:rPr>
              <a:t>partage </a:t>
            </a:r>
            <a:r>
              <a:rPr sz="1200" spc="-85" dirty="0">
                <a:solidFill>
                  <a:srgbClr val="585858"/>
                </a:solidFill>
                <a:latin typeface="Arial"/>
                <a:cs typeface="Arial"/>
              </a:rPr>
              <a:t>la vision</a:t>
            </a:r>
            <a:r>
              <a:rPr sz="1200" spc="-22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200" spc="-105" dirty="0">
                <a:solidFill>
                  <a:srgbClr val="585858"/>
                </a:solidFill>
                <a:latin typeface="Arial"/>
                <a:cs typeface="Arial"/>
              </a:rPr>
              <a:t>en  </a:t>
            </a:r>
            <a:r>
              <a:rPr sz="1200" spc="-40" dirty="0">
                <a:solidFill>
                  <a:srgbClr val="585858"/>
                </a:solidFill>
                <a:latin typeface="Arial"/>
                <a:cs typeface="Arial"/>
              </a:rPr>
              <a:t>impliquant </a:t>
            </a:r>
            <a:r>
              <a:rPr sz="1200" spc="-65" dirty="0">
                <a:solidFill>
                  <a:srgbClr val="585858"/>
                </a:solidFill>
                <a:latin typeface="Arial"/>
                <a:cs typeface="Arial"/>
              </a:rPr>
              <a:t>le </a:t>
            </a:r>
            <a:r>
              <a:rPr sz="1200" spc="-30" dirty="0">
                <a:solidFill>
                  <a:srgbClr val="585858"/>
                </a:solidFill>
                <a:latin typeface="Arial"/>
                <a:cs typeface="Arial"/>
              </a:rPr>
              <a:t>métier </a:t>
            </a:r>
            <a:r>
              <a:rPr sz="1200" spc="-190" dirty="0">
                <a:solidFill>
                  <a:srgbClr val="585858"/>
                </a:solidFill>
                <a:latin typeface="Arial"/>
                <a:cs typeface="Arial"/>
              </a:rPr>
              <a:t>à  </a:t>
            </a:r>
            <a:r>
              <a:rPr sz="1200" spc="-55" dirty="0">
                <a:solidFill>
                  <a:srgbClr val="585858"/>
                </a:solidFill>
                <a:latin typeface="Arial"/>
                <a:cs typeface="Arial"/>
              </a:rPr>
              <a:t>l’estimation </a:t>
            </a:r>
            <a:r>
              <a:rPr sz="1200" spc="-5" dirty="0">
                <a:solidFill>
                  <a:srgbClr val="585858"/>
                </a:solidFill>
                <a:latin typeface="Arial"/>
                <a:cs typeface="Arial"/>
              </a:rPr>
              <a:t>et </a:t>
            </a:r>
            <a:r>
              <a:rPr sz="1200" spc="-85" dirty="0">
                <a:solidFill>
                  <a:srgbClr val="585858"/>
                </a:solidFill>
                <a:latin typeface="Arial"/>
                <a:cs typeface="Arial"/>
              </a:rPr>
              <a:t>la  </a:t>
            </a:r>
            <a:r>
              <a:rPr sz="1200" spc="-75" dirty="0">
                <a:solidFill>
                  <a:srgbClr val="585858"/>
                </a:solidFill>
                <a:latin typeface="Arial"/>
                <a:cs typeface="Arial"/>
              </a:rPr>
              <a:t>technique </a:t>
            </a:r>
            <a:r>
              <a:rPr sz="1200" spc="-155" dirty="0">
                <a:solidFill>
                  <a:srgbClr val="585858"/>
                </a:solidFill>
                <a:latin typeface="Arial"/>
                <a:cs typeface="Arial"/>
              </a:rPr>
              <a:t>dans </a:t>
            </a:r>
            <a:r>
              <a:rPr sz="1200" spc="-85" dirty="0">
                <a:solidFill>
                  <a:srgbClr val="585858"/>
                </a:solidFill>
                <a:latin typeface="Arial"/>
                <a:cs typeface="Arial"/>
              </a:rPr>
              <a:t>la  </a:t>
            </a:r>
            <a:r>
              <a:rPr sz="1200" spc="-80" dirty="0">
                <a:solidFill>
                  <a:srgbClr val="585858"/>
                </a:solidFill>
                <a:latin typeface="Arial"/>
                <a:cs typeface="Arial"/>
              </a:rPr>
              <a:t>conception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29" name="object 27"/>
          <p:cNvSpPr/>
          <p:nvPr/>
        </p:nvSpPr>
        <p:spPr>
          <a:xfrm>
            <a:off x="2317133" y="3042378"/>
            <a:ext cx="697992" cy="6099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30" name="object 28"/>
          <p:cNvSpPr/>
          <p:nvPr/>
        </p:nvSpPr>
        <p:spPr>
          <a:xfrm>
            <a:off x="5493338" y="3038702"/>
            <a:ext cx="1130807" cy="6096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32" name="object 30"/>
          <p:cNvSpPr/>
          <p:nvPr/>
        </p:nvSpPr>
        <p:spPr>
          <a:xfrm>
            <a:off x="1373124" y="9541764"/>
            <a:ext cx="3732529" cy="205740"/>
          </a:xfrm>
          <a:custGeom>
            <a:avLst/>
            <a:gdLst/>
            <a:ahLst/>
            <a:cxnLst/>
            <a:rect l="l" t="t" r="r" b="b"/>
            <a:pathLst>
              <a:path w="3732529" h="205740">
                <a:moveTo>
                  <a:pt x="0" y="205739"/>
                </a:moveTo>
                <a:lnTo>
                  <a:pt x="3732276" y="205739"/>
                </a:lnTo>
                <a:lnTo>
                  <a:pt x="3732276" y="0"/>
                </a:lnTo>
                <a:lnTo>
                  <a:pt x="0" y="0"/>
                </a:lnTo>
                <a:lnTo>
                  <a:pt x="0" y="205739"/>
                </a:lnTo>
                <a:close/>
              </a:path>
            </a:pathLst>
          </a:custGeom>
          <a:solidFill>
            <a:srgbClr val="377490"/>
          </a:solid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33" name="object 31"/>
          <p:cNvSpPr/>
          <p:nvPr/>
        </p:nvSpPr>
        <p:spPr>
          <a:xfrm>
            <a:off x="7053071" y="9541764"/>
            <a:ext cx="3732529" cy="205740"/>
          </a:xfrm>
          <a:custGeom>
            <a:avLst/>
            <a:gdLst/>
            <a:ahLst/>
            <a:cxnLst/>
            <a:rect l="l" t="t" r="r" b="b"/>
            <a:pathLst>
              <a:path w="3732529" h="205740">
                <a:moveTo>
                  <a:pt x="0" y="205739"/>
                </a:moveTo>
                <a:lnTo>
                  <a:pt x="3732276" y="205739"/>
                </a:lnTo>
                <a:lnTo>
                  <a:pt x="3732276" y="0"/>
                </a:lnTo>
                <a:lnTo>
                  <a:pt x="0" y="0"/>
                </a:lnTo>
                <a:lnTo>
                  <a:pt x="0" y="205739"/>
                </a:lnTo>
                <a:close/>
              </a:path>
            </a:pathLst>
          </a:custGeom>
          <a:solidFill>
            <a:srgbClr val="179A80"/>
          </a:solid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34" name="object 32"/>
          <p:cNvSpPr/>
          <p:nvPr/>
        </p:nvSpPr>
        <p:spPr>
          <a:xfrm>
            <a:off x="12733019" y="9541764"/>
            <a:ext cx="3733800" cy="205740"/>
          </a:xfrm>
          <a:custGeom>
            <a:avLst/>
            <a:gdLst/>
            <a:ahLst/>
            <a:cxnLst/>
            <a:rect l="l" t="t" r="r" b="b"/>
            <a:pathLst>
              <a:path w="3733800" h="205740">
                <a:moveTo>
                  <a:pt x="0" y="205739"/>
                </a:moveTo>
                <a:lnTo>
                  <a:pt x="3733799" y="205739"/>
                </a:lnTo>
                <a:lnTo>
                  <a:pt x="3733799" y="0"/>
                </a:lnTo>
                <a:lnTo>
                  <a:pt x="0" y="0"/>
                </a:lnTo>
                <a:lnTo>
                  <a:pt x="0" y="205739"/>
                </a:lnTo>
                <a:close/>
              </a:path>
            </a:pathLst>
          </a:custGeom>
          <a:solidFill>
            <a:srgbClr val="EF9C2A"/>
          </a:solid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35" name="object 12"/>
          <p:cNvSpPr/>
          <p:nvPr/>
        </p:nvSpPr>
        <p:spPr>
          <a:xfrm>
            <a:off x="4222889" y="1661502"/>
            <a:ext cx="3281720" cy="404944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36" name="object 14"/>
          <p:cNvSpPr/>
          <p:nvPr/>
        </p:nvSpPr>
        <p:spPr>
          <a:xfrm>
            <a:off x="7958381" y="1699417"/>
            <a:ext cx="2964878" cy="3905719"/>
          </a:xfrm>
          <a:custGeom>
            <a:avLst/>
            <a:gdLst/>
            <a:ahLst/>
            <a:cxnLst/>
            <a:rect l="l" t="t" r="r" b="b"/>
            <a:pathLst>
              <a:path w="3732529" h="5203190">
                <a:moveTo>
                  <a:pt x="0" y="5202936"/>
                </a:moveTo>
                <a:lnTo>
                  <a:pt x="3732276" y="5202936"/>
                </a:lnTo>
                <a:lnTo>
                  <a:pt x="3732276" y="0"/>
                </a:lnTo>
                <a:lnTo>
                  <a:pt x="0" y="0"/>
                </a:lnTo>
                <a:lnTo>
                  <a:pt x="0" y="5202936"/>
                </a:lnTo>
                <a:close/>
              </a:path>
            </a:pathLst>
          </a:custGeom>
          <a:ln w="12192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40" name="object 12"/>
          <p:cNvSpPr/>
          <p:nvPr/>
        </p:nvSpPr>
        <p:spPr>
          <a:xfrm>
            <a:off x="7774400" y="1699417"/>
            <a:ext cx="3281720" cy="404944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42" name="object 14"/>
          <p:cNvSpPr/>
          <p:nvPr/>
        </p:nvSpPr>
        <p:spPr>
          <a:xfrm>
            <a:off x="4418508" y="1699423"/>
            <a:ext cx="2964878" cy="3905719"/>
          </a:xfrm>
          <a:custGeom>
            <a:avLst/>
            <a:gdLst/>
            <a:ahLst/>
            <a:cxnLst/>
            <a:rect l="l" t="t" r="r" b="b"/>
            <a:pathLst>
              <a:path w="3732529" h="5203190">
                <a:moveTo>
                  <a:pt x="0" y="5202936"/>
                </a:moveTo>
                <a:lnTo>
                  <a:pt x="3732276" y="5202936"/>
                </a:lnTo>
                <a:lnTo>
                  <a:pt x="3732276" y="0"/>
                </a:lnTo>
                <a:lnTo>
                  <a:pt x="0" y="0"/>
                </a:lnTo>
                <a:lnTo>
                  <a:pt x="0" y="5202936"/>
                </a:lnTo>
                <a:close/>
              </a:path>
            </a:pathLst>
          </a:custGeom>
          <a:ln w="12192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43" name="object 22"/>
          <p:cNvSpPr txBox="1"/>
          <p:nvPr/>
        </p:nvSpPr>
        <p:spPr>
          <a:xfrm>
            <a:off x="4134580" y="2277493"/>
            <a:ext cx="363982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3175" algn="ctr">
              <a:lnSpc>
                <a:spcPct val="100000"/>
              </a:lnSpc>
              <a:spcBef>
                <a:spcPts val="100"/>
              </a:spcBef>
            </a:pPr>
            <a:r>
              <a:rPr sz="1400" b="1" spc="-150" dirty="0">
                <a:solidFill>
                  <a:srgbClr val="00B050"/>
                </a:solidFill>
                <a:latin typeface="Arial"/>
                <a:cs typeface="Arial"/>
              </a:rPr>
              <a:t>UN BESOIN </a:t>
            </a:r>
            <a:r>
              <a:rPr lang="fr-FR" sz="1400" b="1" spc="-150" dirty="0" smtClean="0">
                <a:solidFill>
                  <a:srgbClr val="00B050"/>
                </a:solidFill>
                <a:latin typeface="Arial"/>
                <a:cs typeface="Arial"/>
              </a:rPr>
              <a:t> </a:t>
            </a:r>
            <a:r>
              <a:rPr sz="1400" b="1" spc="-150" dirty="0" smtClean="0">
                <a:solidFill>
                  <a:srgbClr val="00B050"/>
                </a:solidFill>
                <a:latin typeface="Arial"/>
                <a:cs typeface="Arial"/>
              </a:rPr>
              <a:t>RÉALISÉ</a:t>
            </a:r>
            <a:endParaRPr sz="1400" b="1" spc="-150" dirty="0">
              <a:solidFill>
                <a:srgbClr val="00B050"/>
              </a:solidFill>
              <a:latin typeface="Arial"/>
              <a:cs typeface="Arial"/>
            </a:endParaRPr>
          </a:p>
          <a:p>
            <a:pPr marR="5080" algn="ctr">
              <a:lnSpc>
                <a:spcPct val="100000"/>
              </a:lnSpc>
              <a:spcBef>
                <a:spcPts val="5"/>
              </a:spcBef>
              <a:tabLst>
                <a:tab pos="361315" algn="l"/>
              </a:tabLst>
            </a:pPr>
            <a:r>
              <a:rPr sz="1400" b="1" spc="-150" dirty="0">
                <a:solidFill>
                  <a:srgbClr val="00B050"/>
                </a:solidFill>
                <a:latin typeface="Arial"/>
                <a:cs typeface="Arial"/>
              </a:rPr>
              <a:t>=	AU BESOIN </a:t>
            </a:r>
            <a:r>
              <a:rPr lang="fr-FR" sz="1400" b="1" spc="-150" dirty="0" smtClean="0">
                <a:solidFill>
                  <a:srgbClr val="00B050"/>
                </a:solidFill>
                <a:latin typeface="Arial"/>
                <a:cs typeface="Arial"/>
              </a:rPr>
              <a:t> </a:t>
            </a:r>
            <a:r>
              <a:rPr sz="1400" b="1" spc="-150" dirty="0" smtClean="0">
                <a:solidFill>
                  <a:srgbClr val="00B050"/>
                </a:solidFill>
                <a:latin typeface="Arial"/>
                <a:cs typeface="Arial"/>
              </a:rPr>
              <a:t>EXPRIMÉ</a:t>
            </a:r>
            <a:endParaRPr sz="1400" b="1" spc="-150" dirty="0">
              <a:solidFill>
                <a:srgbClr val="00B050"/>
              </a:solidFill>
              <a:latin typeface="Arial"/>
              <a:cs typeface="Arial"/>
            </a:endParaRPr>
          </a:p>
        </p:txBody>
      </p:sp>
      <p:sp>
        <p:nvSpPr>
          <p:cNvPr id="44" name="object 25"/>
          <p:cNvSpPr txBox="1"/>
          <p:nvPr/>
        </p:nvSpPr>
        <p:spPr>
          <a:xfrm>
            <a:off x="4911364" y="4158932"/>
            <a:ext cx="272161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9554">
              <a:lnSpc>
                <a:spcPct val="100000"/>
              </a:lnSpc>
              <a:spcBef>
                <a:spcPts val="100"/>
              </a:spcBef>
            </a:pPr>
            <a:r>
              <a:rPr sz="1200" spc="-180" dirty="0">
                <a:solidFill>
                  <a:srgbClr val="585858"/>
                </a:solidFill>
                <a:latin typeface="Arial"/>
                <a:cs typeface="Arial"/>
              </a:rPr>
              <a:t>On </a:t>
            </a:r>
            <a:r>
              <a:rPr sz="1200" spc="-90" dirty="0">
                <a:solidFill>
                  <a:srgbClr val="585858"/>
                </a:solidFill>
                <a:latin typeface="Arial"/>
                <a:cs typeface="Arial"/>
              </a:rPr>
              <a:t>brise </a:t>
            </a:r>
            <a:r>
              <a:rPr sz="1200" spc="-85" dirty="0">
                <a:solidFill>
                  <a:srgbClr val="585858"/>
                </a:solidFill>
                <a:latin typeface="Arial"/>
                <a:cs typeface="Arial"/>
              </a:rPr>
              <a:t>la</a:t>
            </a:r>
            <a:r>
              <a:rPr sz="1200" spc="-15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200" spc="-110" dirty="0">
                <a:solidFill>
                  <a:srgbClr val="585858"/>
                </a:solidFill>
                <a:latin typeface="Arial"/>
                <a:cs typeface="Arial"/>
              </a:rPr>
              <a:t>chaine</a:t>
            </a:r>
            <a:endParaRPr sz="1200" dirty="0">
              <a:latin typeface="Arial"/>
              <a:cs typeface="Arial"/>
            </a:endParaRPr>
          </a:p>
          <a:p>
            <a:pPr marR="5080">
              <a:lnSpc>
                <a:spcPct val="100000"/>
              </a:lnSpc>
            </a:pPr>
            <a:r>
              <a:rPr sz="1200" spc="-25" dirty="0">
                <a:solidFill>
                  <a:srgbClr val="585858"/>
                </a:solidFill>
                <a:latin typeface="Arial"/>
                <a:cs typeface="Arial"/>
              </a:rPr>
              <a:t>d’interprétation</a:t>
            </a:r>
            <a:r>
              <a:rPr sz="1200" spc="-204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200" spc="-150" dirty="0">
                <a:solidFill>
                  <a:srgbClr val="585858"/>
                </a:solidFill>
                <a:latin typeface="Arial"/>
                <a:cs typeface="Arial"/>
              </a:rPr>
              <a:t>grâce  </a:t>
            </a:r>
            <a:r>
              <a:rPr sz="1200" spc="-140" dirty="0">
                <a:solidFill>
                  <a:srgbClr val="585858"/>
                </a:solidFill>
                <a:latin typeface="Arial"/>
                <a:cs typeface="Arial"/>
              </a:rPr>
              <a:t>aux </a:t>
            </a:r>
            <a:r>
              <a:rPr sz="1200" spc="-150" dirty="0">
                <a:solidFill>
                  <a:srgbClr val="585858"/>
                </a:solidFill>
                <a:latin typeface="Arial"/>
                <a:cs typeface="Arial"/>
              </a:rPr>
              <a:t>cycles </a:t>
            </a:r>
            <a:r>
              <a:rPr sz="1200" spc="-5" dirty="0">
                <a:solidFill>
                  <a:srgbClr val="585858"/>
                </a:solidFill>
                <a:latin typeface="Arial"/>
                <a:cs typeface="Arial"/>
              </a:rPr>
              <a:t>et  </a:t>
            </a:r>
            <a:r>
              <a:rPr sz="1200" spc="-80" dirty="0">
                <a:solidFill>
                  <a:srgbClr val="585858"/>
                </a:solidFill>
                <a:latin typeface="Arial"/>
                <a:cs typeface="Arial"/>
              </a:rPr>
              <a:t>démonstrations  </a:t>
            </a:r>
            <a:r>
              <a:rPr sz="1200" spc="-60" dirty="0">
                <a:solidFill>
                  <a:srgbClr val="585858"/>
                </a:solidFill>
                <a:latin typeface="Arial"/>
                <a:cs typeface="Arial"/>
              </a:rPr>
              <a:t>“demo </a:t>
            </a:r>
            <a:r>
              <a:rPr sz="1200" spc="-20" dirty="0">
                <a:solidFill>
                  <a:srgbClr val="585858"/>
                </a:solidFill>
                <a:latin typeface="Arial"/>
                <a:cs typeface="Arial"/>
              </a:rPr>
              <a:t>or</a:t>
            </a:r>
            <a:r>
              <a:rPr sz="1200" spc="-23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200" spc="-5" dirty="0">
                <a:solidFill>
                  <a:srgbClr val="585858"/>
                </a:solidFill>
                <a:latin typeface="Arial"/>
                <a:cs typeface="Arial"/>
              </a:rPr>
              <a:t>die”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45" name="object 23"/>
          <p:cNvSpPr txBox="1"/>
          <p:nvPr/>
        </p:nvSpPr>
        <p:spPr>
          <a:xfrm>
            <a:off x="7838582" y="2460229"/>
            <a:ext cx="279146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indent="427990">
              <a:lnSpc>
                <a:spcPct val="100000"/>
              </a:lnSpc>
              <a:spcBef>
                <a:spcPts val="100"/>
              </a:spcBef>
            </a:pPr>
            <a:r>
              <a:rPr lang="fr-FR" sz="1400" b="1" spc="-200" dirty="0" smtClean="0">
                <a:solidFill>
                  <a:srgbClr val="EF9C2A"/>
                </a:solidFill>
                <a:latin typeface="Arial"/>
                <a:cs typeface="Arial"/>
              </a:rPr>
              <a:t>UN  GAIN  DE   TIME  TO   MARKET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46" name="object 26"/>
          <p:cNvSpPr txBox="1"/>
          <p:nvPr/>
        </p:nvSpPr>
        <p:spPr>
          <a:xfrm>
            <a:off x="8428472" y="4158932"/>
            <a:ext cx="2339340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8135">
              <a:lnSpc>
                <a:spcPct val="100000"/>
              </a:lnSpc>
              <a:spcBef>
                <a:spcPts val="100"/>
              </a:spcBef>
            </a:pPr>
            <a:r>
              <a:rPr sz="1200" spc="-180" dirty="0">
                <a:solidFill>
                  <a:srgbClr val="585858"/>
                </a:solidFill>
                <a:latin typeface="Arial"/>
                <a:cs typeface="Arial"/>
              </a:rPr>
              <a:t>On</a:t>
            </a:r>
            <a:r>
              <a:rPr sz="1200" spc="-15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200" spc="-85" dirty="0">
                <a:solidFill>
                  <a:srgbClr val="585858"/>
                </a:solidFill>
                <a:latin typeface="Arial"/>
                <a:cs typeface="Arial"/>
              </a:rPr>
              <a:t>parallélise</a:t>
            </a:r>
            <a:endParaRPr sz="1200" dirty="0">
              <a:latin typeface="Arial"/>
              <a:cs typeface="Arial"/>
            </a:endParaRPr>
          </a:p>
          <a:p>
            <a:pPr marL="659765" indent="-411480">
              <a:lnSpc>
                <a:spcPct val="100000"/>
              </a:lnSpc>
              <a:buFont typeface="Wingdings"/>
              <a:buChar char=""/>
              <a:tabLst>
                <a:tab pos="659765" algn="l"/>
                <a:tab pos="660400" algn="l"/>
              </a:tabLst>
            </a:pPr>
            <a:r>
              <a:rPr sz="1200" spc="-105" dirty="0" smtClean="0">
                <a:solidFill>
                  <a:srgbClr val="585858"/>
                </a:solidFill>
                <a:latin typeface="Arial"/>
                <a:cs typeface="Arial"/>
              </a:rPr>
              <a:t>Conception</a:t>
            </a:r>
            <a:endParaRPr lang="fr-FR" sz="1200" dirty="0">
              <a:latin typeface="Arial"/>
              <a:cs typeface="Arial"/>
            </a:endParaRPr>
          </a:p>
          <a:p>
            <a:pPr marL="659765" indent="-411480">
              <a:lnSpc>
                <a:spcPct val="100000"/>
              </a:lnSpc>
              <a:buFont typeface="Wingdings"/>
              <a:buChar char=""/>
              <a:tabLst>
                <a:tab pos="659765" algn="l"/>
                <a:tab pos="660400" algn="l"/>
              </a:tabLst>
            </a:pPr>
            <a:r>
              <a:rPr sz="1200" spc="-95" dirty="0" smtClean="0">
                <a:solidFill>
                  <a:srgbClr val="585858"/>
                </a:solidFill>
                <a:latin typeface="Arial"/>
                <a:cs typeface="Arial"/>
              </a:rPr>
              <a:t>D</a:t>
            </a:r>
            <a:r>
              <a:rPr lang="fr-FR" sz="1200" spc="-95" dirty="0" smtClean="0">
                <a:solidFill>
                  <a:srgbClr val="585858"/>
                </a:solidFill>
                <a:latin typeface="Arial"/>
                <a:cs typeface="Arial"/>
              </a:rPr>
              <a:t>é</a:t>
            </a:r>
            <a:r>
              <a:rPr sz="1200" spc="-95" dirty="0" err="1" smtClean="0">
                <a:solidFill>
                  <a:srgbClr val="585858"/>
                </a:solidFill>
                <a:latin typeface="Arial"/>
                <a:cs typeface="Arial"/>
              </a:rPr>
              <a:t>velop</a:t>
            </a:r>
            <a:r>
              <a:rPr lang="fr-FR" sz="1200" spc="-95" dirty="0" err="1" smtClean="0">
                <a:solidFill>
                  <a:srgbClr val="585858"/>
                </a:solidFill>
                <a:latin typeface="Arial"/>
                <a:cs typeface="Arial"/>
              </a:rPr>
              <a:t>pe</a:t>
            </a:r>
            <a:r>
              <a:rPr sz="1200" spc="-95" dirty="0" err="1" smtClean="0">
                <a:solidFill>
                  <a:srgbClr val="585858"/>
                </a:solidFill>
                <a:latin typeface="Arial"/>
                <a:cs typeface="Arial"/>
              </a:rPr>
              <a:t>ment</a:t>
            </a:r>
            <a:endParaRPr lang="fr-FR" sz="1200" spc="-95" dirty="0" smtClean="0">
              <a:solidFill>
                <a:srgbClr val="585858"/>
              </a:solidFill>
              <a:latin typeface="Arial"/>
              <a:cs typeface="Arial"/>
            </a:endParaRPr>
          </a:p>
          <a:p>
            <a:pPr marL="659765" indent="-411480">
              <a:lnSpc>
                <a:spcPct val="100000"/>
              </a:lnSpc>
              <a:buFont typeface="Wingdings"/>
              <a:buChar char=""/>
              <a:tabLst>
                <a:tab pos="659765" algn="l"/>
                <a:tab pos="660400" algn="l"/>
              </a:tabLst>
            </a:pPr>
            <a:r>
              <a:rPr sz="1200" spc="-215" dirty="0" smtClean="0">
                <a:solidFill>
                  <a:srgbClr val="585858"/>
                </a:solidFill>
                <a:latin typeface="Arial"/>
                <a:cs typeface="Arial"/>
              </a:rPr>
              <a:t>Tests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47" name="object 29"/>
          <p:cNvSpPr/>
          <p:nvPr/>
        </p:nvSpPr>
        <p:spPr>
          <a:xfrm>
            <a:off x="9032739" y="3037871"/>
            <a:ext cx="1130807" cy="6096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48" name="Espace réservé du texte 2">
            <a:extLst>
              <a:ext uri="{FF2B5EF4-FFF2-40B4-BE49-F238E27FC236}">
                <a16:creationId xmlns:a16="http://schemas.microsoft.com/office/drawing/2014/main" id="{DBA2E3D5-BC69-4B95-AC0F-FC706CC3B871}"/>
              </a:ext>
            </a:extLst>
          </p:cNvPr>
          <p:cNvSpPr txBox="1">
            <a:spLocks/>
          </p:cNvSpPr>
          <p:nvPr/>
        </p:nvSpPr>
        <p:spPr>
          <a:xfrm>
            <a:off x="1368830" y="433924"/>
            <a:ext cx="8534400" cy="381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fr-FR" sz="2000" kern="1200" spc="3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397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libri" panose="020F0502020204030204" pitchFamily="34" charset="0"/>
              <a:buChar char="−"/>
              <a:tabLst>
                <a:tab pos="539750" algn="l"/>
              </a:tabLst>
              <a:defRPr lang="fr-FR" sz="1800" kern="1200" dirty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Char char="›"/>
              <a:defRPr lang="fr-FR" sz="1050" kern="1200" dirty="0">
                <a:solidFill>
                  <a:srgbClr val="95A5A6"/>
                </a:solidFill>
                <a:latin typeface="Montserrat Ligh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fr-FR" dirty="0"/>
              <a:t>L’agile c’est quoi?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230465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19A0B-8C50-4048-A665-D286D4212708}" type="slidenum">
              <a:rPr lang="fr-FR" smtClean="0"/>
              <a:pPr/>
              <a:t>27</a:t>
            </a:fld>
            <a:endParaRPr lang="fr-FR"/>
          </a:p>
        </p:txBody>
      </p:sp>
      <p:sp>
        <p:nvSpPr>
          <p:cNvPr id="5" name="object 3"/>
          <p:cNvSpPr/>
          <p:nvPr/>
        </p:nvSpPr>
        <p:spPr>
          <a:xfrm>
            <a:off x="2046350" y="1374517"/>
            <a:ext cx="7367779" cy="50739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4"/>
          <p:cNvSpPr/>
          <p:nvPr/>
        </p:nvSpPr>
        <p:spPr>
          <a:xfrm>
            <a:off x="5519651" y="1058332"/>
            <a:ext cx="4073082" cy="5475472"/>
          </a:xfrm>
          <a:custGeom>
            <a:avLst/>
            <a:gdLst/>
            <a:ahLst/>
            <a:cxnLst/>
            <a:rect l="l" t="t" r="r" b="b"/>
            <a:pathLst>
              <a:path w="7868919" h="8272780">
                <a:moveTo>
                  <a:pt x="0" y="8272272"/>
                </a:moveTo>
                <a:lnTo>
                  <a:pt x="7868411" y="8272272"/>
                </a:lnTo>
                <a:lnTo>
                  <a:pt x="7868411" y="0"/>
                </a:lnTo>
                <a:lnTo>
                  <a:pt x="0" y="0"/>
                </a:lnTo>
                <a:lnTo>
                  <a:pt x="0" y="8272272"/>
                </a:lnTo>
                <a:close/>
              </a:path>
            </a:pathLst>
          </a:custGeom>
          <a:ln w="38100">
            <a:solidFill>
              <a:srgbClr val="25526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5"/>
          <p:cNvSpPr/>
          <p:nvPr/>
        </p:nvSpPr>
        <p:spPr>
          <a:xfrm>
            <a:off x="1545209" y="1058332"/>
            <a:ext cx="3974442" cy="5475472"/>
          </a:xfrm>
          <a:custGeom>
            <a:avLst/>
            <a:gdLst/>
            <a:ahLst/>
            <a:cxnLst/>
            <a:rect l="l" t="t" r="r" b="b"/>
            <a:pathLst>
              <a:path w="6713220" h="8272780">
                <a:moveTo>
                  <a:pt x="0" y="8272272"/>
                </a:moveTo>
                <a:lnTo>
                  <a:pt x="6713220" y="8272272"/>
                </a:lnTo>
                <a:lnTo>
                  <a:pt x="6713220" y="0"/>
                </a:lnTo>
                <a:lnTo>
                  <a:pt x="0" y="0"/>
                </a:lnTo>
                <a:lnTo>
                  <a:pt x="0" y="8272272"/>
                </a:lnTo>
                <a:close/>
              </a:path>
            </a:pathLst>
          </a:custGeom>
          <a:ln w="38100">
            <a:solidFill>
              <a:srgbClr val="25526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Espace réservé du texte 2">
            <a:extLst>
              <a:ext uri="{FF2B5EF4-FFF2-40B4-BE49-F238E27FC236}">
                <a16:creationId xmlns:a16="http://schemas.microsoft.com/office/drawing/2014/main" id="{DBA2E3D5-BC69-4B95-AC0F-FC706CC3B871}"/>
              </a:ext>
            </a:extLst>
          </p:cNvPr>
          <p:cNvSpPr txBox="1">
            <a:spLocks/>
          </p:cNvSpPr>
          <p:nvPr/>
        </p:nvSpPr>
        <p:spPr>
          <a:xfrm>
            <a:off x="1368830" y="433924"/>
            <a:ext cx="8534400" cy="381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fr-FR" sz="2000" kern="1200" spc="3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397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libri" panose="020F0502020204030204" pitchFamily="34" charset="0"/>
              <a:buChar char="−"/>
              <a:tabLst>
                <a:tab pos="539750" algn="l"/>
              </a:tabLst>
              <a:defRPr lang="fr-FR" sz="1800" kern="1200" dirty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Char char="›"/>
              <a:defRPr lang="fr-FR" sz="1050" kern="1200" dirty="0">
                <a:solidFill>
                  <a:srgbClr val="95A5A6"/>
                </a:solidFill>
                <a:latin typeface="Montserrat Ligh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fr-FR" dirty="0"/>
              <a:t>L’agile c’est quoi?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749777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19A0B-8C50-4048-A665-D286D4212708}" type="slidenum">
              <a:rPr lang="fr-FR" smtClean="0"/>
              <a:pPr/>
              <a:t>28</a:t>
            </a:fld>
            <a:endParaRPr lang="fr-FR"/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1021108" y="1384831"/>
            <a:ext cx="10184448" cy="45243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fr-FR" sz="2000" kern="1200" spc="3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397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libri" panose="020F0502020204030204" pitchFamily="34" charset="0"/>
              <a:buChar char="−"/>
              <a:tabLst>
                <a:tab pos="539750" algn="l"/>
              </a:tabLst>
              <a:defRPr lang="fr-FR" sz="1800" kern="1200" dirty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Char char="›"/>
              <a:defRPr lang="fr-FR" sz="1050" kern="1200" dirty="0">
                <a:solidFill>
                  <a:srgbClr val="95A5A6"/>
                </a:solidFill>
                <a:latin typeface="Montserrat Ligh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altLang="fr-FR" sz="1600" dirty="0" smtClean="0"/>
              <a:t>   Aligner tous les acteurs sur la même vision du produit à réaliser.</a:t>
            </a:r>
          </a:p>
          <a:p>
            <a:r>
              <a:rPr lang="fr-FR" altLang="fr-FR" sz="1600" dirty="0"/>
              <a:t>D</a:t>
            </a:r>
            <a:r>
              <a:rPr lang="fr-FR" altLang="fr-FR" sz="1600" dirty="0" smtClean="0"/>
              <a:t>éfinir le produit à réaliser sur 9 axes:</a:t>
            </a:r>
            <a:endParaRPr lang="fr-FR" altLang="fr-FR" sz="1600" dirty="0" smtClean="0">
              <a:solidFill>
                <a:srgbClr val="000000"/>
              </a:solidFill>
            </a:endParaRPr>
          </a:p>
          <a:p>
            <a:pPr lvl="1"/>
            <a:r>
              <a:rPr lang="fr-FR" altLang="fr-FR" sz="1400" dirty="0" smtClean="0"/>
              <a:t>Les clients/utilisateurs du produit</a:t>
            </a:r>
          </a:p>
          <a:p>
            <a:pPr lvl="1"/>
            <a:r>
              <a:rPr lang="fr-FR" altLang="fr-FR" sz="1400" dirty="0" smtClean="0"/>
              <a:t>Leurs besoins</a:t>
            </a:r>
          </a:p>
          <a:p>
            <a:pPr lvl="1"/>
            <a:r>
              <a:rPr lang="fr-FR" altLang="fr-FR" sz="1400" dirty="0" smtClean="0"/>
              <a:t>La proposition de valeur du produit</a:t>
            </a:r>
          </a:p>
          <a:p>
            <a:pPr lvl="1"/>
            <a:r>
              <a:rPr lang="fr-FR" altLang="fr-FR" sz="1400" dirty="0" smtClean="0"/>
              <a:t>Les avantages concurrentiels du produit</a:t>
            </a:r>
          </a:p>
          <a:p>
            <a:pPr lvl="1"/>
            <a:r>
              <a:rPr lang="fr-FR" altLang="fr-FR" sz="1400" dirty="0" smtClean="0"/>
              <a:t>Les canaux sollicités pour l’utilisation du produit</a:t>
            </a:r>
          </a:p>
          <a:p>
            <a:pPr lvl="1"/>
            <a:r>
              <a:rPr lang="fr-FR" altLang="fr-FR" sz="1400" dirty="0" smtClean="0"/>
              <a:t>Les critères de succès quantifiables</a:t>
            </a:r>
          </a:p>
          <a:p>
            <a:pPr lvl="1"/>
            <a:r>
              <a:rPr lang="fr-FR" altLang="fr-FR" sz="1400" dirty="0" smtClean="0"/>
              <a:t>Les moyens nécessaires</a:t>
            </a:r>
          </a:p>
          <a:p>
            <a:pPr lvl="1"/>
            <a:r>
              <a:rPr lang="fr-FR" altLang="fr-FR" sz="1400" dirty="0" smtClean="0"/>
              <a:t>Les gains pour l’entreprise </a:t>
            </a:r>
          </a:p>
          <a:p>
            <a:pPr marL="449263" lvl="2" indent="0">
              <a:buFont typeface="Lucida Grande"/>
              <a:buNone/>
            </a:pPr>
            <a:endParaRPr lang="fr-FR" altLang="fr-FR" sz="1400" dirty="0" smtClean="0">
              <a:solidFill>
                <a:srgbClr val="000000"/>
              </a:solidFill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8522" y="1866088"/>
            <a:ext cx="4307034" cy="3711869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4852" y="4281055"/>
            <a:ext cx="4231178" cy="2167370"/>
          </a:xfrm>
          <a:prstGeom prst="rect">
            <a:avLst/>
          </a:prstGeom>
        </p:spPr>
      </p:pic>
      <p:sp>
        <p:nvSpPr>
          <p:cNvPr id="8" name="Espace réservé du texte 2">
            <a:extLst>
              <a:ext uri="{FF2B5EF4-FFF2-40B4-BE49-F238E27FC236}">
                <a16:creationId xmlns:a16="http://schemas.microsoft.com/office/drawing/2014/main" id="{5981FD41-3065-4518-A17F-EDD5CA8B2D3E}"/>
              </a:ext>
            </a:extLst>
          </p:cNvPr>
          <p:cNvSpPr txBox="1">
            <a:spLocks/>
          </p:cNvSpPr>
          <p:nvPr/>
        </p:nvSpPr>
        <p:spPr>
          <a:xfrm>
            <a:off x="1108796" y="455140"/>
            <a:ext cx="8534400" cy="381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fr-FR" sz="2000" kern="1200" spc="3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397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libri" panose="020F0502020204030204" pitchFamily="34" charset="0"/>
              <a:buChar char="−"/>
              <a:tabLst>
                <a:tab pos="539750" algn="l"/>
              </a:tabLst>
              <a:defRPr lang="fr-FR" sz="1800" kern="1200" dirty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Char char="›"/>
              <a:defRPr lang="fr-FR" sz="1050" kern="1200" dirty="0">
                <a:solidFill>
                  <a:srgbClr val="95A5A6"/>
                </a:solidFill>
                <a:latin typeface="Montserrat Ligh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fr-FR" dirty="0" smtClean="0"/>
              <a:t>Le cadrage en Agile</a:t>
            </a:r>
            <a:endParaRPr lang="fr-FR" dirty="0" smtClean="0"/>
          </a:p>
          <a:p>
            <a:pPr algn="ctr">
              <a:defRPr/>
            </a:pPr>
            <a:endParaRPr lang="fr-FR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9" name="Espace réservé du texte 1">
            <a:extLst>
              <a:ext uri="{FF2B5EF4-FFF2-40B4-BE49-F238E27FC236}">
                <a16:creationId xmlns:a16="http://schemas.microsoft.com/office/drawing/2014/main" id="{8E03ABA8-7A6E-439D-BDBC-9115139263F6}"/>
              </a:ext>
            </a:extLst>
          </p:cNvPr>
          <p:cNvSpPr txBox="1">
            <a:spLocks/>
          </p:cNvSpPr>
          <p:nvPr/>
        </p:nvSpPr>
        <p:spPr bwMode="auto">
          <a:xfrm>
            <a:off x="1368830" y="854978"/>
            <a:ext cx="85344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fr-FR"/>
            </a:defPPr>
            <a:lvl1pPr marL="0" algn="r" defTabSz="914400" rtl="0" eaLnBrk="1" latinLnBrk="0" hangingPunct="1">
              <a:defRPr sz="1200" b="1" kern="1200">
                <a:solidFill>
                  <a:srgbClr val="36526E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altLang="fr-FR" dirty="0" smtClean="0">
                <a:solidFill>
                  <a:schemeClr val="accent3">
                    <a:lumMod val="75000"/>
                  </a:schemeClr>
                </a:solidFill>
              </a:rPr>
              <a:t>L’atelier Persona</a:t>
            </a:r>
            <a:endParaRPr lang="fr-FR" altLang="fr-FR" dirty="0">
              <a:solidFill>
                <a:schemeClr val="accent3">
                  <a:lumMod val="75000"/>
                </a:schemeClr>
              </a:solidFill>
            </a:endParaRPr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233" y="1034744"/>
            <a:ext cx="700174" cy="700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1710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19A0B-8C50-4048-A665-D286D4212708}" type="slidenum">
              <a:rPr lang="fr-FR" smtClean="0"/>
              <a:pPr/>
              <a:t>29</a:t>
            </a:fld>
            <a:endParaRPr lang="fr-FR"/>
          </a:p>
        </p:txBody>
      </p:sp>
      <p:sp>
        <p:nvSpPr>
          <p:cNvPr id="40" name="Espace réservé du texte 2">
            <a:extLst>
              <a:ext uri="{FF2B5EF4-FFF2-40B4-BE49-F238E27FC236}">
                <a16:creationId xmlns:a16="http://schemas.microsoft.com/office/drawing/2014/main" id="{5981FD41-3065-4518-A17F-EDD5CA8B2D3E}"/>
              </a:ext>
            </a:extLst>
          </p:cNvPr>
          <p:cNvSpPr txBox="1">
            <a:spLocks/>
          </p:cNvSpPr>
          <p:nvPr/>
        </p:nvSpPr>
        <p:spPr>
          <a:xfrm>
            <a:off x="1108796" y="455140"/>
            <a:ext cx="8534400" cy="381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fr-FR" sz="2000" kern="1200" spc="3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397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libri" panose="020F0502020204030204" pitchFamily="34" charset="0"/>
              <a:buChar char="−"/>
              <a:tabLst>
                <a:tab pos="539750" algn="l"/>
              </a:tabLst>
              <a:defRPr lang="fr-FR" sz="1800" kern="1200" dirty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Char char="›"/>
              <a:defRPr lang="fr-FR" sz="1050" kern="1200" dirty="0">
                <a:solidFill>
                  <a:srgbClr val="95A5A6"/>
                </a:solidFill>
                <a:latin typeface="Montserrat Ligh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fr-FR" dirty="0" smtClean="0"/>
              <a:t>Le cadrage en Agile</a:t>
            </a:r>
            <a:endParaRPr lang="fr-FR" dirty="0" smtClean="0"/>
          </a:p>
          <a:p>
            <a:pPr algn="ctr">
              <a:defRPr/>
            </a:pPr>
            <a:endParaRPr lang="fr-FR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5" name="object 3"/>
          <p:cNvSpPr/>
          <p:nvPr/>
        </p:nvSpPr>
        <p:spPr>
          <a:xfrm>
            <a:off x="1538445" y="1413161"/>
            <a:ext cx="8430212" cy="366591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Espace réservé du texte 1">
            <a:extLst>
              <a:ext uri="{FF2B5EF4-FFF2-40B4-BE49-F238E27FC236}">
                <a16:creationId xmlns:a16="http://schemas.microsoft.com/office/drawing/2014/main" id="{8E03ABA8-7A6E-439D-BDBC-9115139263F6}"/>
              </a:ext>
            </a:extLst>
          </p:cNvPr>
          <p:cNvSpPr txBox="1">
            <a:spLocks/>
          </p:cNvSpPr>
          <p:nvPr/>
        </p:nvSpPr>
        <p:spPr bwMode="auto">
          <a:xfrm>
            <a:off x="1368830" y="854978"/>
            <a:ext cx="85344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fr-FR"/>
            </a:defPPr>
            <a:lvl1pPr marL="0" algn="r" defTabSz="914400" rtl="0" eaLnBrk="1" latinLnBrk="0" hangingPunct="1">
              <a:defRPr sz="1200" b="1" kern="1200">
                <a:solidFill>
                  <a:srgbClr val="36526E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altLang="fr-FR" dirty="0" smtClean="0">
                <a:solidFill>
                  <a:schemeClr val="accent3">
                    <a:lumMod val="75000"/>
                  </a:schemeClr>
                </a:solidFill>
              </a:rPr>
              <a:t>L’atelier Persona</a:t>
            </a:r>
            <a:endParaRPr lang="fr-FR" altLang="fr-FR" dirty="0">
              <a:solidFill>
                <a:schemeClr val="accent3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14098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19A0B-8C50-4048-A665-D286D4212708}" type="slidenum">
              <a:rPr lang="fr-FR" smtClean="0"/>
              <a:pPr/>
              <a:t>3</a:t>
            </a:fld>
            <a:endParaRPr lang="fr-FR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523" y="1321723"/>
            <a:ext cx="8338532" cy="4486621"/>
          </a:xfrm>
          <a:prstGeom prst="rect">
            <a:avLst/>
          </a:prstGeom>
        </p:spPr>
      </p:pic>
      <p:sp>
        <p:nvSpPr>
          <p:cNvPr id="6" name="Espace réservé du texte 2">
            <a:extLst>
              <a:ext uri="{FF2B5EF4-FFF2-40B4-BE49-F238E27FC236}">
                <a16:creationId xmlns:a16="http://schemas.microsoft.com/office/drawing/2014/main" id="{DBA2E3D5-BC69-4B95-AC0F-FC706CC3B871}"/>
              </a:ext>
            </a:extLst>
          </p:cNvPr>
          <p:cNvSpPr txBox="1">
            <a:spLocks/>
          </p:cNvSpPr>
          <p:nvPr/>
        </p:nvSpPr>
        <p:spPr>
          <a:xfrm>
            <a:off x="1368830" y="433924"/>
            <a:ext cx="8534400" cy="381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fr-FR" sz="2000" kern="1200" spc="3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397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libri" panose="020F0502020204030204" pitchFamily="34" charset="0"/>
              <a:buChar char="−"/>
              <a:tabLst>
                <a:tab pos="539750" algn="l"/>
              </a:tabLst>
              <a:defRPr lang="fr-FR" sz="1800" kern="1200" dirty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Char char="›"/>
              <a:defRPr lang="fr-FR" sz="1050" kern="1200" dirty="0">
                <a:solidFill>
                  <a:srgbClr val="95A5A6"/>
                </a:solidFill>
                <a:latin typeface="Montserrat Ligh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fr-FR" dirty="0" smtClean="0"/>
              <a:t>L’agile pourquoi?</a:t>
            </a:r>
            <a:endParaRPr lang="fr-FR" dirty="0"/>
          </a:p>
        </p:txBody>
      </p:sp>
      <p:sp>
        <p:nvSpPr>
          <p:cNvPr id="7" name="Rectangle à coins arrondis 6"/>
          <p:cNvSpPr/>
          <p:nvPr/>
        </p:nvSpPr>
        <p:spPr>
          <a:xfrm>
            <a:off x="8786553" y="947927"/>
            <a:ext cx="2360814" cy="1935738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600" dirty="0" smtClean="0"/>
              <a:t>Le </a:t>
            </a:r>
            <a:r>
              <a:rPr lang="fr-FR" sz="1600" dirty="0" err="1" smtClean="0"/>
              <a:t>product</a:t>
            </a:r>
            <a:r>
              <a:rPr lang="fr-FR" sz="1600" dirty="0" smtClean="0"/>
              <a:t> </a:t>
            </a:r>
            <a:r>
              <a:rPr lang="fr-FR" sz="1600" dirty="0" err="1" smtClean="0"/>
              <a:t>owner</a:t>
            </a:r>
            <a:r>
              <a:rPr lang="fr-FR" sz="1600" dirty="0" smtClean="0"/>
              <a:t> maximise la valeur ajoutée du produit et essaie d’éviter les 65% des fonctionnalités déchet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2993487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19A0B-8C50-4048-A665-D286D4212708}" type="slidenum">
              <a:rPr lang="fr-FR" smtClean="0"/>
              <a:pPr/>
              <a:t>30</a:t>
            </a:fld>
            <a:endParaRPr lang="fr-FR"/>
          </a:p>
        </p:txBody>
      </p:sp>
      <p:sp>
        <p:nvSpPr>
          <p:cNvPr id="3" name="object 2"/>
          <p:cNvSpPr/>
          <p:nvPr/>
        </p:nvSpPr>
        <p:spPr>
          <a:xfrm>
            <a:off x="6139826" y="1877240"/>
            <a:ext cx="5430619" cy="394166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Espace réservé du texte 2">
            <a:extLst>
              <a:ext uri="{FF2B5EF4-FFF2-40B4-BE49-F238E27FC236}">
                <a16:creationId xmlns:a16="http://schemas.microsoft.com/office/drawing/2014/main" id="{5981FD41-3065-4518-A17F-EDD5CA8B2D3E}"/>
              </a:ext>
            </a:extLst>
          </p:cNvPr>
          <p:cNvSpPr txBox="1">
            <a:spLocks/>
          </p:cNvSpPr>
          <p:nvPr/>
        </p:nvSpPr>
        <p:spPr>
          <a:xfrm>
            <a:off x="1108796" y="455140"/>
            <a:ext cx="8534400" cy="381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fr-FR" sz="2000" kern="1200" spc="3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397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libri" panose="020F0502020204030204" pitchFamily="34" charset="0"/>
              <a:buChar char="−"/>
              <a:tabLst>
                <a:tab pos="539750" algn="l"/>
              </a:tabLst>
              <a:defRPr lang="fr-FR" sz="1800" kern="1200" dirty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Char char="›"/>
              <a:defRPr lang="fr-FR" sz="1050" kern="1200" dirty="0">
                <a:solidFill>
                  <a:srgbClr val="95A5A6"/>
                </a:solidFill>
                <a:latin typeface="Montserrat Ligh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fr-FR" dirty="0" smtClean="0"/>
              <a:t>Le cadrage en Agile</a:t>
            </a:r>
            <a:endParaRPr lang="fr-FR" dirty="0" smtClean="0"/>
          </a:p>
          <a:p>
            <a:pPr algn="ctr">
              <a:defRPr/>
            </a:pPr>
            <a:endParaRPr lang="fr-FR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6" name="Espace réservé du texte 1">
            <a:extLst>
              <a:ext uri="{FF2B5EF4-FFF2-40B4-BE49-F238E27FC236}">
                <a16:creationId xmlns:a16="http://schemas.microsoft.com/office/drawing/2014/main" id="{8E03ABA8-7A6E-439D-BDBC-9115139263F6}"/>
              </a:ext>
            </a:extLst>
          </p:cNvPr>
          <p:cNvSpPr txBox="1">
            <a:spLocks/>
          </p:cNvSpPr>
          <p:nvPr/>
        </p:nvSpPr>
        <p:spPr bwMode="auto">
          <a:xfrm>
            <a:off x="1368830" y="854978"/>
            <a:ext cx="85344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fr-FR"/>
            </a:defPPr>
            <a:lvl1pPr marL="0" algn="r" defTabSz="914400" rtl="0" eaLnBrk="1" latinLnBrk="0" hangingPunct="1">
              <a:defRPr sz="1200" b="1" kern="1200">
                <a:solidFill>
                  <a:srgbClr val="36526E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altLang="fr-FR" dirty="0" smtClean="0">
                <a:solidFill>
                  <a:schemeClr val="accent3">
                    <a:lumMod val="75000"/>
                  </a:schemeClr>
                </a:solidFill>
              </a:rPr>
              <a:t>L’atelier Persona</a:t>
            </a:r>
            <a:endParaRPr lang="fr-FR" altLang="fr-FR" dirty="0">
              <a:solidFill>
                <a:schemeClr val="accent3">
                  <a:lumMod val="75000"/>
                </a:schemeClr>
              </a:solidFill>
            </a:endParaRP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49235" y="1673737"/>
            <a:ext cx="4134605" cy="2991962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840338" y="3153677"/>
            <a:ext cx="3622339" cy="2801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105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19A0B-8C50-4048-A665-D286D4212708}" type="slidenum">
              <a:rPr lang="fr-FR" smtClean="0"/>
              <a:pPr/>
              <a:t>31</a:t>
            </a:fld>
            <a:endParaRPr lang="fr-FR"/>
          </a:p>
        </p:txBody>
      </p:sp>
      <p:sp>
        <p:nvSpPr>
          <p:cNvPr id="3" name="object 4"/>
          <p:cNvSpPr txBox="1"/>
          <p:nvPr/>
        </p:nvSpPr>
        <p:spPr>
          <a:xfrm>
            <a:off x="1022869" y="1754251"/>
            <a:ext cx="4663036" cy="19825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600" spc="-280" dirty="0">
                <a:solidFill>
                  <a:srgbClr val="585858"/>
                </a:solidFill>
                <a:latin typeface="Arial"/>
                <a:cs typeface="Arial"/>
              </a:rPr>
              <a:t>La </a:t>
            </a:r>
            <a:r>
              <a:rPr sz="1600" spc="-140" dirty="0">
                <a:solidFill>
                  <a:srgbClr val="585858"/>
                </a:solidFill>
                <a:latin typeface="Arial"/>
                <a:cs typeface="Arial"/>
              </a:rPr>
              <a:t>richesse </a:t>
            </a:r>
            <a:r>
              <a:rPr sz="1600" spc="-85" dirty="0">
                <a:solidFill>
                  <a:srgbClr val="585858"/>
                </a:solidFill>
                <a:latin typeface="Arial"/>
                <a:cs typeface="Arial"/>
              </a:rPr>
              <a:t>du </a:t>
            </a:r>
            <a:r>
              <a:rPr sz="1600" spc="-95" dirty="0">
                <a:solidFill>
                  <a:srgbClr val="585858"/>
                </a:solidFill>
                <a:latin typeface="Arial"/>
                <a:cs typeface="Arial"/>
              </a:rPr>
              <a:t>modèle </a:t>
            </a:r>
            <a:r>
              <a:rPr sz="1600" spc="-5" dirty="0">
                <a:solidFill>
                  <a:srgbClr val="585858"/>
                </a:solidFill>
                <a:latin typeface="Arial"/>
                <a:cs typeface="Arial"/>
              </a:rPr>
              <a:t>fait </a:t>
            </a:r>
            <a:r>
              <a:rPr sz="1600" spc="-110" dirty="0">
                <a:solidFill>
                  <a:srgbClr val="585858"/>
                </a:solidFill>
                <a:latin typeface="Arial"/>
                <a:cs typeface="Arial"/>
              </a:rPr>
              <a:t>que </a:t>
            </a:r>
            <a:r>
              <a:rPr sz="1600" spc="-70" dirty="0">
                <a:solidFill>
                  <a:srgbClr val="585858"/>
                </a:solidFill>
                <a:latin typeface="Arial"/>
                <a:cs typeface="Arial"/>
              </a:rPr>
              <a:t>l’on </a:t>
            </a:r>
            <a:r>
              <a:rPr sz="1600" spc="-65" dirty="0">
                <a:solidFill>
                  <a:srgbClr val="585858"/>
                </a:solidFill>
                <a:latin typeface="Arial"/>
                <a:cs typeface="Arial"/>
              </a:rPr>
              <a:t>travaille </a:t>
            </a:r>
            <a:r>
              <a:rPr sz="1600" spc="-110" dirty="0">
                <a:solidFill>
                  <a:srgbClr val="585858"/>
                </a:solidFill>
                <a:latin typeface="Arial"/>
                <a:cs typeface="Arial"/>
              </a:rPr>
              <a:t>sur </a:t>
            </a:r>
            <a:r>
              <a:rPr sz="1600" spc="-130" dirty="0">
                <a:solidFill>
                  <a:srgbClr val="585858"/>
                </a:solidFill>
                <a:latin typeface="Arial"/>
                <a:cs typeface="Arial"/>
              </a:rPr>
              <a:t>deux  </a:t>
            </a:r>
            <a:r>
              <a:rPr sz="1600" spc="-229" dirty="0">
                <a:solidFill>
                  <a:srgbClr val="585858"/>
                </a:solidFill>
                <a:latin typeface="Arial"/>
                <a:cs typeface="Arial"/>
              </a:rPr>
              <a:t>Axes</a:t>
            </a:r>
            <a:r>
              <a:rPr sz="1600" spc="-16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600" spc="-30" dirty="0">
                <a:solidFill>
                  <a:srgbClr val="585858"/>
                </a:solidFill>
                <a:latin typeface="Arial"/>
                <a:cs typeface="Arial"/>
              </a:rPr>
              <a:t>:</a:t>
            </a:r>
            <a:endParaRPr sz="16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600" dirty="0">
              <a:latin typeface="Times New Roman"/>
              <a:cs typeface="Times New Roman"/>
            </a:endParaRPr>
          </a:p>
          <a:p>
            <a:pPr marL="469900" indent="-457200">
              <a:lnSpc>
                <a:spcPct val="100000"/>
              </a:lnSpc>
              <a:spcBef>
                <a:spcPts val="5"/>
              </a:spcBef>
              <a:buFont typeface="Wingdings"/>
              <a:buChar char=""/>
              <a:tabLst>
                <a:tab pos="544195" algn="l"/>
                <a:tab pos="544830" algn="l"/>
              </a:tabLst>
            </a:pPr>
            <a:r>
              <a:rPr sz="1600" spc="-260" dirty="0">
                <a:solidFill>
                  <a:srgbClr val="585858"/>
                </a:solidFill>
                <a:latin typeface="Arial"/>
                <a:cs typeface="Arial"/>
              </a:rPr>
              <a:t>L’axe </a:t>
            </a:r>
            <a:r>
              <a:rPr sz="1600" spc="-70" dirty="0">
                <a:solidFill>
                  <a:srgbClr val="585858"/>
                </a:solidFill>
                <a:latin typeface="Arial"/>
                <a:cs typeface="Arial"/>
              </a:rPr>
              <a:t>horizontal </a:t>
            </a:r>
            <a:r>
              <a:rPr sz="1600" spc="-140" dirty="0">
                <a:solidFill>
                  <a:srgbClr val="585858"/>
                </a:solidFill>
                <a:latin typeface="Arial"/>
                <a:cs typeface="Arial"/>
              </a:rPr>
              <a:t>(l’axe </a:t>
            </a:r>
            <a:r>
              <a:rPr sz="1600" spc="-325" dirty="0">
                <a:solidFill>
                  <a:srgbClr val="585858"/>
                </a:solidFill>
                <a:latin typeface="Arial"/>
                <a:cs typeface="Arial"/>
              </a:rPr>
              <a:t>USAGE, </a:t>
            </a:r>
            <a:r>
              <a:rPr sz="1600" spc="-55" dirty="0">
                <a:solidFill>
                  <a:srgbClr val="585858"/>
                </a:solidFill>
                <a:latin typeface="Arial"/>
                <a:cs typeface="Arial"/>
              </a:rPr>
              <a:t>temporel) </a:t>
            </a:r>
            <a:r>
              <a:rPr sz="1600" spc="-95" dirty="0">
                <a:solidFill>
                  <a:srgbClr val="585858"/>
                </a:solidFill>
                <a:latin typeface="Arial"/>
                <a:cs typeface="Arial"/>
              </a:rPr>
              <a:t>fondée</a:t>
            </a:r>
            <a:r>
              <a:rPr sz="1600" spc="-52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600" spc="-114" dirty="0">
                <a:solidFill>
                  <a:srgbClr val="585858"/>
                </a:solidFill>
                <a:latin typeface="Arial"/>
                <a:cs typeface="Arial"/>
              </a:rPr>
              <a:t>sur</a:t>
            </a:r>
            <a:endParaRPr sz="1600" dirty="0">
              <a:latin typeface="Arial"/>
              <a:cs typeface="Arial"/>
            </a:endParaRPr>
          </a:p>
          <a:p>
            <a:pPr marL="469265">
              <a:lnSpc>
                <a:spcPct val="100000"/>
              </a:lnSpc>
            </a:pPr>
            <a:r>
              <a:rPr sz="1600" spc="-130" dirty="0">
                <a:solidFill>
                  <a:srgbClr val="585858"/>
                </a:solidFill>
                <a:latin typeface="Arial"/>
                <a:cs typeface="Arial"/>
              </a:rPr>
              <a:t>l’analyse </a:t>
            </a:r>
            <a:r>
              <a:rPr sz="1600" spc="-120" dirty="0">
                <a:solidFill>
                  <a:srgbClr val="585858"/>
                </a:solidFill>
                <a:latin typeface="Arial"/>
                <a:cs typeface="Arial"/>
              </a:rPr>
              <a:t>de </a:t>
            </a:r>
            <a:r>
              <a:rPr sz="1600" spc="-45" dirty="0">
                <a:solidFill>
                  <a:srgbClr val="585858"/>
                </a:solidFill>
                <a:latin typeface="Arial"/>
                <a:cs typeface="Arial"/>
              </a:rPr>
              <a:t>l’activité </a:t>
            </a:r>
            <a:r>
              <a:rPr sz="1600" spc="-10" dirty="0">
                <a:solidFill>
                  <a:srgbClr val="585858"/>
                </a:solidFill>
                <a:latin typeface="Arial"/>
                <a:cs typeface="Arial"/>
              </a:rPr>
              <a:t>et </a:t>
            </a:r>
            <a:r>
              <a:rPr sz="1600" spc="-130" dirty="0">
                <a:solidFill>
                  <a:srgbClr val="585858"/>
                </a:solidFill>
                <a:latin typeface="Arial"/>
                <a:cs typeface="Arial"/>
              </a:rPr>
              <a:t>l’analyse</a:t>
            </a:r>
            <a:r>
              <a:rPr sz="1600" spc="-43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600" spc="-60" dirty="0">
                <a:solidFill>
                  <a:srgbClr val="585858"/>
                </a:solidFill>
                <a:latin typeface="Arial"/>
                <a:cs typeface="Arial"/>
              </a:rPr>
              <a:t>fonctionnelle,</a:t>
            </a:r>
            <a:endParaRPr sz="16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600" dirty="0">
              <a:latin typeface="Times New Roman"/>
              <a:cs typeface="Times New Roman"/>
            </a:endParaRPr>
          </a:p>
          <a:p>
            <a:pPr marL="469900" marR="5080" indent="-457200" algn="just">
              <a:lnSpc>
                <a:spcPct val="100000"/>
              </a:lnSpc>
              <a:buFont typeface="Wingdings"/>
              <a:buChar char=""/>
              <a:tabLst>
                <a:tab pos="544830" algn="l"/>
              </a:tabLst>
            </a:pPr>
            <a:r>
              <a:rPr sz="1600" spc="-355" dirty="0">
                <a:solidFill>
                  <a:srgbClr val="585858"/>
                </a:solidFill>
                <a:latin typeface="Arial"/>
                <a:cs typeface="Arial"/>
              </a:rPr>
              <a:t>L </a:t>
            </a:r>
            <a:r>
              <a:rPr sz="1600" spc="-190" dirty="0">
                <a:solidFill>
                  <a:srgbClr val="585858"/>
                </a:solidFill>
                <a:latin typeface="Arial"/>
                <a:cs typeface="Arial"/>
              </a:rPr>
              <a:t>’axe </a:t>
            </a:r>
            <a:r>
              <a:rPr sz="1600" spc="-65" dirty="0">
                <a:solidFill>
                  <a:srgbClr val="585858"/>
                </a:solidFill>
                <a:latin typeface="Arial"/>
                <a:cs typeface="Arial"/>
              </a:rPr>
              <a:t>vertical,  </a:t>
            </a:r>
            <a:r>
              <a:rPr sz="1600" spc="-145" dirty="0">
                <a:solidFill>
                  <a:srgbClr val="585858"/>
                </a:solidFill>
                <a:latin typeface="Arial"/>
                <a:cs typeface="Arial"/>
              </a:rPr>
              <a:t>l’axe </a:t>
            </a:r>
            <a:r>
              <a:rPr sz="1600" spc="-300" dirty="0">
                <a:solidFill>
                  <a:srgbClr val="585858"/>
                </a:solidFill>
                <a:latin typeface="Arial"/>
                <a:cs typeface="Arial"/>
              </a:rPr>
              <a:t>PRIORITÉ, </a:t>
            </a:r>
            <a:r>
              <a:rPr sz="1600" spc="-50" dirty="0">
                <a:solidFill>
                  <a:srgbClr val="585858"/>
                </a:solidFill>
                <a:latin typeface="Arial"/>
                <a:cs typeface="Arial"/>
              </a:rPr>
              <a:t>qui </a:t>
            </a:r>
            <a:r>
              <a:rPr sz="1600" spc="-105" dirty="0">
                <a:solidFill>
                  <a:srgbClr val="585858"/>
                </a:solidFill>
                <a:latin typeface="Arial"/>
                <a:cs typeface="Arial"/>
              </a:rPr>
              <a:t>servira </a:t>
            </a:r>
            <a:r>
              <a:rPr sz="1600" spc="-200" dirty="0">
                <a:solidFill>
                  <a:srgbClr val="585858"/>
                </a:solidFill>
                <a:latin typeface="Arial"/>
                <a:cs typeface="Arial"/>
              </a:rPr>
              <a:t>à  </a:t>
            </a:r>
            <a:r>
              <a:rPr sz="1600" spc="-60" dirty="0">
                <a:solidFill>
                  <a:srgbClr val="585858"/>
                </a:solidFill>
                <a:latin typeface="Arial"/>
                <a:cs typeface="Arial"/>
              </a:rPr>
              <a:t>décortiquer </a:t>
            </a:r>
            <a:r>
              <a:rPr sz="1600" spc="-140" dirty="0">
                <a:solidFill>
                  <a:srgbClr val="585858"/>
                </a:solidFill>
                <a:latin typeface="Arial"/>
                <a:cs typeface="Arial"/>
              </a:rPr>
              <a:t>les </a:t>
            </a:r>
            <a:r>
              <a:rPr sz="1600" spc="-75" dirty="0">
                <a:solidFill>
                  <a:srgbClr val="585858"/>
                </a:solidFill>
                <a:latin typeface="Arial"/>
                <a:cs typeface="Arial"/>
              </a:rPr>
              <a:t>activités, </a:t>
            </a:r>
            <a:r>
              <a:rPr sz="1600" spc="-114" dirty="0">
                <a:solidFill>
                  <a:srgbClr val="585858"/>
                </a:solidFill>
                <a:latin typeface="Arial"/>
                <a:cs typeface="Arial"/>
              </a:rPr>
              <a:t>en </a:t>
            </a:r>
            <a:r>
              <a:rPr sz="1600" spc="-95" dirty="0">
                <a:solidFill>
                  <a:srgbClr val="585858"/>
                </a:solidFill>
                <a:latin typeface="Arial"/>
                <a:cs typeface="Arial"/>
              </a:rPr>
              <a:t>stories, </a:t>
            </a:r>
            <a:r>
              <a:rPr sz="1600" spc="-114" dirty="0">
                <a:solidFill>
                  <a:srgbClr val="585858"/>
                </a:solidFill>
                <a:latin typeface="Arial"/>
                <a:cs typeface="Arial"/>
              </a:rPr>
              <a:t>plus </a:t>
            </a:r>
            <a:r>
              <a:rPr sz="1600" spc="-85" dirty="0">
                <a:solidFill>
                  <a:srgbClr val="585858"/>
                </a:solidFill>
                <a:latin typeface="Arial"/>
                <a:cs typeface="Arial"/>
              </a:rPr>
              <a:t>ou </a:t>
            </a:r>
            <a:r>
              <a:rPr sz="1600" spc="-105" dirty="0">
                <a:solidFill>
                  <a:srgbClr val="585858"/>
                </a:solidFill>
                <a:latin typeface="Arial"/>
                <a:cs typeface="Arial"/>
              </a:rPr>
              <a:t>moins  </a:t>
            </a:r>
            <a:r>
              <a:rPr sz="1600" spc="-90" dirty="0">
                <a:solidFill>
                  <a:srgbClr val="585858"/>
                </a:solidFill>
                <a:latin typeface="Arial"/>
                <a:cs typeface="Arial"/>
              </a:rPr>
              <a:t>détaillées </a:t>
            </a:r>
            <a:r>
              <a:rPr sz="1600" spc="-10" dirty="0">
                <a:solidFill>
                  <a:srgbClr val="585858"/>
                </a:solidFill>
                <a:latin typeface="Arial"/>
                <a:cs typeface="Arial"/>
              </a:rPr>
              <a:t>et </a:t>
            </a:r>
            <a:r>
              <a:rPr sz="1600" spc="-165" dirty="0">
                <a:solidFill>
                  <a:srgbClr val="585858"/>
                </a:solidFill>
                <a:latin typeface="Arial"/>
                <a:cs typeface="Arial"/>
              </a:rPr>
              <a:t>rangées </a:t>
            </a:r>
            <a:r>
              <a:rPr sz="1600" spc="-85" dirty="0">
                <a:solidFill>
                  <a:srgbClr val="585858"/>
                </a:solidFill>
                <a:latin typeface="Arial"/>
                <a:cs typeface="Arial"/>
              </a:rPr>
              <a:t>par </a:t>
            </a:r>
            <a:r>
              <a:rPr sz="1600" spc="-65" dirty="0">
                <a:solidFill>
                  <a:srgbClr val="585858"/>
                </a:solidFill>
                <a:latin typeface="Arial"/>
                <a:cs typeface="Arial"/>
              </a:rPr>
              <a:t>ordre </a:t>
            </a:r>
            <a:r>
              <a:rPr sz="1600" spc="-60" dirty="0">
                <a:solidFill>
                  <a:srgbClr val="585858"/>
                </a:solidFill>
                <a:latin typeface="Arial"/>
                <a:cs typeface="Arial"/>
              </a:rPr>
              <a:t>d’importance </a:t>
            </a:r>
            <a:r>
              <a:rPr sz="1600" spc="-55" dirty="0">
                <a:solidFill>
                  <a:srgbClr val="585858"/>
                </a:solidFill>
                <a:latin typeface="Arial"/>
                <a:cs typeface="Arial"/>
              </a:rPr>
              <a:t>pour  </a:t>
            </a:r>
            <a:r>
              <a:rPr sz="1600" spc="-114" dirty="0">
                <a:solidFill>
                  <a:srgbClr val="585858"/>
                </a:solidFill>
                <a:latin typeface="Arial"/>
                <a:cs typeface="Arial"/>
              </a:rPr>
              <a:t>l’activité…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4" name="object 5"/>
          <p:cNvSpPr/>
          <p:nvPr/>
        </p:nvSpPr>
        <p:spPr>
          <a:xfrm>
            <a:off x="5957992" y="1278467"/>
            <a:ext cx="4862408" cy="39767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Espace réservé du texte 2">
            <a:extLst>
              <a:ext uri="{FF2B5EF4-FFF2-40B4-BE49-F238E27FC236}">
                <a16:creationId xmlns:a16="http://schemas.microsoft.com/office/drawing/2014/main" id="{5981FD41-3065-4518-A17F-EDD5CA8B2D3E}"/>
              </a:ext>
            </a:extLst>
          </p:cNvPr>
          <p:cNvSpPr txBox="1">
            <a:spLocks/>
          </p:cNvSpPr>
          <p:nvPr/>
        </p:nvSpPr>
        <p:spPr>
          <a:xfrm>
            <a:off x="1108796" y="455140"/>
            <a:ext cx="8534400" cy="381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fr-FR" sz="2000" kern="1200" spc="3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397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libri" panose="020F0502020204030204" pitchFamily="34" charset="0"/>
              <a:buChar char="−"/>
              <a:tabLst>
                <a:tab pos="539750" algn="l"/>
              </a:tabLst>
              <a:defRPr lang="fr-FR" sz="1800" kern="1200" dirty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Char char="›"/>
              <a:defRPr lang="fr-FR" sz="1050" kern="1200" dirty="0">
                <a:solidFill>
                  <a:srgbClr val="95A5A6"/>
                </a:solidFill>
                <a:latin typeface="Montserrat Ligh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fr-FR" dirty="0" smtClean="0"/>
              <a:t>Le cadrage en Agile</a:t>
            </a:r>
            <a:endParaRPr lang="fr-FR" dirty="0" smtClean="0"/>
          </a:p>
          <a:p>
            <a:pPr algn="ctr">
              <a:defRPr/>
            </a:pPr>
            <a:endParaRPr lang="fr-FR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6" name="Espace réservé du texte 1">
            <a:extLst>
              <a:ext uri="{FF2B5EF4-FFF2-40B4-BE49-F238E27FC236}">
                <a16:creationId xmlns:a16="http://schemas.microsoft.com/office/drawing/2014/main" id="{8E03ABA8-7A6E-439D-BDBC-9115139263F6}"/>
              </a:ext>
            </a:extLst>
          </p:cNvPr>
          <p:cNvSpPr txBox="1">
            <a:spLocks/>
          </p:cNvSpPr>
          <p:nvPr/>
        </p:nvSpPr>
        <p:spPr bwMode="auto">
          <a:xfrm>
            <a:off x="1368830" y="854978"/>
            <a:ext cx="85344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fr-FR"/>
            </a:defPPr>
            <a:lvl1pPr marL="0" algn="r" defTabSz="914400" rtl="0" eaLnBrk="1" latinLnBrk="0" hangingPunct="1">
              <a:defRPr sz="1200" b="1" kern="1200">
                <a:solidFill>
                  <a:srgbClr val="36526E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altLang="fr-FR" dirty="0" smtClean="0">
                <a:solidFill>
                  <a:schemeClr val="accent3">
                    <a:lumMod val="75000"/>
                  </a:schemeClr>
                </a:solidFill>
              </a:rPr>
              <a:t>Story </a:t>
            </a:r>
            <a:r>
              <a:rPr lang="fr-FR" altLang="fr-FR" dirty="0" err="1" smtClean="0">
                <a:solidFill>
                  <a:schemeClr val="accent3">
                    <a:lumMod val="75000"/>
                  </a:schemeClr>
                </a:solidFill>
              </a:rPr>
              <a:t>Mapping</a:t>
            </a:r>
            <a:endParaRPr lang="fr-FR" altLang="fr-FR" dirty="0">
              <a:solidFill>
                <a:schemeClr val="accent3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27928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19A0B-8C50-4048-A665-D286D4212708}" type="slidenum">
              <a:rPr lang="fr-FR" smtClean="0"/>
              <a:pPr/>
              <a:t>32</a:t>
            </a:fld>
            <a:endParaRPr lang="fr-FR"/>
          </a:p>
        </p:txBody>
      </p:sp>
      <p:sp>
        <p:nvSpPr>
          <p:cNvPr id="5" name="object 3"/>
          <p:cNvSpPr/>
          <p:nvPr/>
        </p:nvSpPr>
        <p:spPr>
          <a:xfrm>
            <a:off x="581347" y="1380067"/>
            <a:ext cx="5184454" cy="47187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Espace réservé du texte 2">
            <a:extLst>
              <a:ext uri="{FF2B5EF4-FFF2-40B4-BE49-F238E27FC236}">
                <a16:creationId xmlns:a16="http://schemas.microsoft.com/office/drawing/2014/main" id="{5981FD41-3065-4518-A17F-EDD5CA8B2D3E}"/>
              </a:ext>
            </a:extLst>
          </p:cNvPr>
          <p:cNvSpPr txBox="1">
            <a:spLocks/>
          </p:cNvSpPr>
          <p:nvPr/>
        </p:nvSpPr>
        <p:spPr>
          <a:xfrm>
            <a:off x="1108796" y="455140"/>
            <a:ext cx="8534400" cy="381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fr-FR" sz="2000" kern="1200" spc="3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397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libri" panose="020F0502020204030204" pitchFamily="34" charset="0"/>
              <a:buChar char="−"/>
              <a:tabLst>
                <a:tab pos="539750" algn="l"/>
              </a:tabLst>
              <a:defRPr lang="fr-FR" sz="1800" kern="1200" dirty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Char char="›"/>
              <a:defRPr lang="fr-FR" sz="1050" kern="1200" dirty="0">
                <a:solidFill>
                  <a:srgbClr val="95A5A6"/>
                </a:solidFill>
                <a:latin typeface="Montserrat Ligh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fr-FR" dirty="0" smtClean="0"/>
              <a:t>Le cadrage en Agile</a:t>
            </a:r>
            <a:endParaRPr lang="fr-FR" dirty="0" smtClean="0"/>
          </a:p>
          <a:p>
            <a:pPr algn="ctr">
              <a:defRPr/>
            </a:pPr>
            <a:endParaRPr lang="fr-FR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7" name="Espace réservé du texte 1">
            <a:extLst>
              <a:ext uri="{FF2B5EF4-FFF2-40B4-BE49-F238E27FC236}">
                <a16:creationId xmlns:a16="http://schemas.microsoft.com/office/drawing/2014/main" id="{8E03ABA8-7A6E-439D-BDBC-9115139263F6}"/>
              </a:ext>
            </a:extLst>
          </p:cNvPr>
          <p:cNvSpPr txBox="1">
            <a:spLocks/>
          </p:cNvSpPr>
          <p:nvPr/>
        </p:nvSpPr>
        <p:spPr bwMode="auto">
          <a:xfrm>
            <a:off x="1368830" y="854978"/>
            <a:ext cx="85344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fr-FR"/>
            </a:defPPr>
            <a:lvl1pPr marL="0" algn="r" defTabSz="914400" rtl="0" eaLnBrk="1" latinLnBrk="0" hangingPunct="1">
              <a:defRPr sz="1200" b="1" kern="1200">
                <a:solidFill>
                  <a:srgbClr val="36526E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altLang="fr-FR" dirty="0" smtClean="0">
                <a:solidFill>
                  <a:schemeClr val="accent3">
                    <a:lumMod val="75000"/>
                  </a:schemeClr>
                </a:solidFill>
              </a:rPr>
              <a:t>Story </a:t>
            </a:r>
            <a:r>
              <a:rPr lang="fr-FR" altLang="fr-FR" dirty="0" err="1" smtClean="0">
                <a:solidFill>
                  <a:schemeClr val="accent3">
                    <a:lumMod val="75000"/>
                  </a:schemeClr>
                </a:solidFill>
              </a:rPr>
              <a:t>Mapping</a:t>
            </a:r>
            <a:endParaRPr lang="fr-FR" altLang="fr-FR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8" name="object 4"/>
          <p:cNvSpPr/>
          <p:nvPr/>
        </p:nvSpPr>
        <p:spPr>
          <a:xfrm>
            <a:off x="6051084" y="1581402"/>
            <a:ext cx="5511920" cy="45174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865093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19A0B-8C50-4048-A665-D286D4212708}" type="slidenum">
              <a:rPr lang="fr-FR" smtClean="0"/>
              <a:pPr/>
              <a:t>4</a:t>
            </a:fld>
            <a:endParaRPr lang="fr-FR"/>
          </a:p>
        </p:txBody>
      </p:sp>
      <p:sp>
        <p:nvSpPr>
          <p:cNvPr id="6" name="object 16"/>
          <p:cNvSpPr txBox="1"/>
          <p:nvPr/>
        </p:nvSpPr>
        <p:spPr>
          <a:xfrm>
            <a:off x="1079270" y="1813511"/>
            <a:ext cx="739076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5" dirty="0">
                <a:solidFill>
                  <a:srgbClr val="585858"/>
                </a:solidFill>
                <a:latin typeface="Arial"/>
                <a:cs typeface="Arial"/>
              </a:rPr>
              <a:t>Il</a:t>
            </a:r>
            <a:r>
              <a:rPr sz="1400" spc="-13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400" spc="-100" dirty="0">
                <a:solidFill>
                  <a:srgbClr val="585858"/>
                </a:solidFill>
                <a:latin typeface="Arial"/>
                <a:cs typeface="Arial"/>
              </a:rPr>
              <a:t>est</a:t>
            </a:r>
            <a:r>
              <a:rPr sz="1400" spc="-13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400" spc="-95" dirty="0">
                <a:solidFill>
                  <a:srgbClr val="585858"/>
                </a:solidFill>
                <a:latin typeface="Arial"/>
                <a:cs typeface="Arial"/>
              </a:rPr>
              <a:t>impossible</a:t>
            </a:r>
            <a:r>
              <a:rPr sz="1400" spc="-12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400" spc="-110" dirty="0">
                <a:solidFill>
                  <a:srgbClr val="585858"/>
                </a:solidFill>
                <a:latin typeface="Arial"/>
                <a:cs typeface="Arial"/>
              </a:rPr>
              <a:t>de</a:t>
            </a:r>
            <a:r>
              <a:rPr sz="1400" spc="-13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400" spc="-70" dirty="0">
                <a:solidFill>
                  <a:srgbClr val="585858"/>
                </a:solidFill>
                <a:latin typeface="Arial"/>
                <a:cs typeface="Arial"/>
              </a:rPr>
              <a:t>construire</a:t>
            </a:r>
            <a:r>
              <a:rPr sz="1400" spc="-12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400" spc="-65" dirty="0">
                <a:solidFill>
                  <a:srgbClr val="585858"/>
                </a:solidFill>
                <a:latin typeface="Arial"/>
                <a:cs typeface="Arial"/>
              </a:rPr>
              <a:t>le</a:t>
            </a:r>
            <a:r>
              <a:rPr sz="1400" spc="-12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400" spc="-25" dirty="0">
                <a:solidFill>
                  <a:srgbClr val="585858"/>
                </a:solidFill>
                <a:latin typeface="Arial"/>
                <a:cs typeface="Arial"/>
              </a:rPr>
              <a:t>produit</a:t>
            </a:r>
            <a:r>
              <a:rPr sz="1400" spc="-14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400" spc="-75" dirty="0">
                <a:solidFill>
                  <a:srgbClr val="585858"/>
                </a:solidFill>
                <a:latin typeface="Arial"/>
                <a:cs typeface="Arial"/>
              </a:rPr>
              <a:t>idéal</a:t>
            </a:r>
            <a:r>
              <a:rPr sz="1400" spc="-12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400" spc="-165" dirty="0">
                <a:solidFill>
                  <a:srgbClr val="585858"/>
                </a:solidFill>
                <a:latin typeface="Arial"/>
                <a:cs typeface="Arial"/>
              </a:rPr>
              <a:t>dès</a:t>
            </a:r>
            <a:r>
              <a:rPr sz="1400" spc="-12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400" spc="-65" dirty="0">
                <a:solidFill>
                  <a:srgbClr val="585858"/>
                </a:solidFill>
                <a:latin typeface="Arial"/>
                <a:cs typeface="Arial"/>
              </a:rPr>
              <a:t>le</a:t>
            </a:r>
            <a:r>
              <a:rPr sz="1400" spc="-12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400" spc="-50" dirty="0">
                <a:solidFill>
                  <a:srgbClr val="585858"/>
                </a:solidFill>
                <a:latin typeface="Arial"/>
                <a:cs typeface="Arial"/>
              </a:rPr>
              <a:t>début</a:t>
            </a:r>
            <a:r>
              <a:rPr sz="1400" spc="-12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7" name="object 26"/>
          <p:cNvSpPr/>
          <p:nvPr/>
        </p:nvSpPr>
        <p:spPr>
          <a:xfrm>
            <a:off x="1263001" y="2576096"/>
            <a:ext cx="3660509" cy="292046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Rectangle à coins arrondis 7"/>
          <p:cNvSpPr/>
          <p:nvPr/>
        </p:nvSpPr>
        <p:spPr>
          <a:xfrm>
            <a:off x="7182195" y="2335875"/>
            <a:ext cx="3158837" cy="1527507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fr-FR" sz="1600" spc="-25" dirty="0">
                <a:solidFill>
                  <a:srgbClr val="585858"/>
                </a:solidFill>
                <a:cs typeface="Arial"/>
              </a:rPr>
              <a:t>“Un</a:t>
            </a:r>
            <a:r>
              <a:rPr lang="fr-FR" sz="1600" spc="-150" dirty="0">
                <a:solidFill>
                  <a:srgbClr val="585858"/>
                </a:solidFill>
                <a:cs typeface="Arial"/>
              </a:rPr>
              <a:t> </a:t>
            </a:r>
            <a:r>
              <a:rPr lang="fr-FR" sz="1600" spc="-25" dirty="0">
                <a:solidFill>
                  <a:srgbClr val="585858"/>
                </a:solidFill>
                <a:cs typeface="Arial"/>
              </a:rPr>
              <a:t>projet</a:t>
            </a:r>
            <a:r>
              <a:rPr lang="fr-FR" sz="1600" spc="-125" dirty="0">
                <a:solidFill>
                  <a:srgbClr val="585858"/>
                </a:solidFill>
                <a:cs typeface="Arial"/>
              </a:rPr>
              <a:t> </a:t>
            </a:r>
            <a:r>
              <a:rPr lang="fr-FR" sz="1600" spc="-65" dirty="0">
                <a:solidFill>
                  <a:srgbClr val="585858"/>
                </a:solidFill>
                <a:cs typeface="Arial"/>
              </a:rPr>
              <a:t>raté</a:t>
            </a:r>
            <a:r>
              <a:rPr lang="fr-FR" sz="1600" spc="-135" dirty="0">
                <a:solidFill>
                  <a:srgbClr val="585858"/>
                </a:solidFill>
                <a:cs typeface="Arial"/>
              </a:rPr>
              <a:t> </a:t>
            </a:r>
            <a:r>
              <a:rPr lang="fr-FR" sz="1600" spc="-100" dirty="0">
                <a:solidFill>
                  <a:srgbClr val="585858"/>
                </a:solidFill>
                <a:cs typeface="Arial"/>
              </a:rPr>
              <a:t>est</a:t>
            </a:r>
            <a:r>
              <a:rPr lang="fr-FR" sz="1600" spc="-140" dirty="0">
                <a:solidFill>
                  <a:srgbClr val="585858"/>
                </a:solidFill>
                <a:cs typeface="Arial"/>
              </a:rPr>
              <a:t> </a:t>
            </a:r>
            <a:r>
              <a:rPr lang="fr-FR" sz="1600" spc="-80" dirty="0">
                <a:solidFill>
                  <a:srgbClr val="585858"/>
                </a:solidFill>
                <a:cs typeface="Arial"/>
              </a:rPr>
              <a:t>un</a:t>
            </a:r>
            <a:r>
              <a:rPr lang="fr-FR" sz="1600" spc="-130" dirty="0">
                <a:solidFill>
                  <a:srgbClr val="585858"/>
                </a:solidFill>
                <a:cs typeface="Arial"/>
              </a:rPr>
              <a:t> </a:t>
            </a:r>
            <a:r>
              <a:rPr lang="fr-FR" sz="1600" spc="-25" dirty="0">
                <a:solidFill>
                  <a:srgbClr val="585858"/>
                </a:solidFill>
                <a:cs typeface="Arial"/>
              </a:rPr>
              <a:t>projet</a:t>
            </a:r>
            <a:r>
              <a:rPr lang="fr-FR" sz="1600" spc="-125" dirty="0">
                <a:solidFill>
                  <a:srgbClr val="585858"/>
                </a:solidFill>
                <a:cs typeface="Arial"/>
              </a:rPr>
              <a:t> </a:t>
            </a:r>
            <a:r>
              <a:rPr lang="fr-FR" sz="1600" spc="-130" dirty="0">
                <a:solidFill>
                  <a:srgbClr val="585858"/>
                </a:solidFill>
                <a:cs typeface="Arial"/>
              </a:rPr>
              <a:t>au</a:t>
            </a:r>
            <a:r>
              <a:rPr lang="fr-FR" sz="1600" spc="-140" dirty="0">
                <a:solidFill>
                  <a:srgbClr val="585858"/>
                </a:solidFill>
                <a:cs typeface="Arial"/>
              </a:rPr>
              <a:t> </a:t>
            </a:r>
            <a:r>
              <a:rPr lang="fr-FR" sz="1600" spc="-125" dirty="0">
                <a:solidFill>
                  <a:srgbClr val="585858"/>
                </a:solidFill>
                <a:cs typeface="Arial"/>
              </a:rPr>
              <a:t>cours </a:t>
            </a:r>
            <a:r>
              <a:rPr lang="fr-FR" sz="1600" spc="-75" dirty="0">
                <a:solidFill>
                  <a:srgbClr val="585858"/>
                </a:solidFill>
                <a:cs typeface="Arial"/>
              </a:rPr>
              <a:t>duquel</a:t>
            </a:r>
            <a:r>
              <a:rPr lang="fr-FR" sz="1600" spc="-130" dirty="0">
                <a:solidFill>
                  <a:srgbClr val="585858"/>
                </a:solidFill>
                <a:cs typeface="Arial"/>
              </a:rPr>
              <a:t> </a:t>
            </a:r>
            <a:r>
              <a:rPr lang="fr-FR" sz="1600" spc="-110" dirty="0">
                <a:solidFill>
                  <a:srgbClr val="585858"/>
                </a:solidFill>
                <a:cs typeface="Arial"/>
              </a:rPr>
              <a:t>personne</a:t>
            </a:r>
            <a:r>
              <a:rPr lang="fr-FR" sz="1600" spc="-130" dirty="0">
                <a:solidFill>
                  <a:srgbClr val="585858"/>
                </a:solidFill>
                <a:cs typeface="Arial"/>
              </a:rPr>
              <a:t> n’a  </a:t>
            </a:r>
            <a:r>
              <a:rPr lang="fr-FR" sz="1600" spc="-110" dirty="0">
                <a:solidFill>
                  <a:srgbClr val="585858"/>
                </a:solidFill>
                <a:cs typeface="Arial"/>
              </a:rPr>
              <a:t>eu de </a:t>
            </a:r>
            <a:r>
              <a:rPr lang="fr-FR" sz="1600" spc="-60" dirty="0">
                <a:solidFill>
                  <a:srgbClr val="585858"/>
                </a:solidFill>
                <a:cs typeface="Arial"/>
              </a:rPr>
              <a:t>meilleure </a:t>
            </a:r>
            <a:r>
              <a:rPr lang="fr-FR" sz="1600" spc="-85" dirty="0">
                <a:solidFill>
                  <a:srgbClr val="585858"/>
                </a:solidFill>
                <a:cs typeface="Arial"/>
              </a:rPr>
              <a:t>idée </a:t>
            </a:r>
            <a:r>
              <a:rPr lang="fr-FR" sz="1600" spc="-100" dirty="0">
                <a:solidFill>
                  <a:srgbClr val="585858"/>
                </a:solidFill>
                <a:cs typeface="Arial"/>
              </a:rPr>
              <a:t>que </a:t>
            </a:r>
            <a:r>
              <a:rPr lang="fr-FR" sz="1600" spc="-165" dirty="0">
                <a:solidFill>
                  <a:srgbClr val="585858"/>
                </a:solidFill>
                <a:cs typeface="Arial"/>
              </a:rPr>
              <a:t>ce </a:t>
            </a:r>
            <a:r>
              <a:rPr lang="fr-FR" sz="1600" spc="-50" dirty="0">
                <a:solidFill>
                  <a:srgbClr val="585858"/>
                </a:solidFill>
                <a:cs typeface="Arial"/>
              </a:rPr>
              <a:t>qui </a:t>
            </a:r>
            <a:r>
              <a:rPr lang="fr-FR" sz="1600" spc="-15" dirty="0">
                <a:solidFill>
                  <a:srgbClr val="585858"/>
                </a:solidFill>
                <a:cs typeface="Arial"/>
              </a:rPr>
              <a:t>était </a:t>
            </a:r>
            <a:r>
              <a:rPr lang="fr-FR" sz="1600" spc="-35" dirty="0">
                <a:solidFill>
                  <a:srgbClr val="585858"/>
                </a:solidFill>
                <a:cs typeface="Arial"/>
              </a:rPr>
              <a:t>initialement</a:t>
            </a:r>
            <a:r>
              <a:rPr lang="fr-FR" sz="1600" spc="-490" dirty="0">
                <a:solidFill>
                  <a:srgbClr val="585858"/>
                </a:solidFill>
                <a:cs typeface="Arial"/>
              </a:rPr>
              <a:t> </a:t>
            </a:r>
            <a:r>
              <a:rPr lang="fr-FR" sz="1600" spc="-490" dirty="0" smtClean="0">
                <a:solidFill>
                  <a:srgbClr val="585858"/>
                </a:solidFill>
                <a:cs typeface="Arial"/>
              </a:rPr>
              <a:t>     </a:t>
            </a:r>
            <a:r>
              <a:rPr lang="fr-FR" sz="1600" spc="-75" dirty="0">
                <a:solidFill>
                  <a:srgbClr val="585858"/>
                </a:solidFill>
                <a:cs typeface="Arial"/>
              </a:rPr>
              <a:t> </a:t>
            </a:r>
            <a:r>
              <a:rPr lang="fr-FR" sz="1600" spc="-75" dirty="0" smtClean="0">
                <a:solidFill>
                  <a:srgbClr val="585858"/>
                </a:solidFill>
                <a:cs typeface="Arial"/>
              </a:rPr>
              <a:t>prévu</a:t>
            </a:r>
            <a:r>
              <a:rPr lang="fr-FR" sz="1600" spc="-75" dirty="0">
                <a:solidFill>
                  <a:srgbClr val="585858"/>
                </a:solidFill>
                <a:cs typeface="Arial"/>
              </a:rPr>
              <a:t>”.</a:t>
            </a:r>
            <a:endParaRPr lang="fr-FR" sz="1600" dirty="0"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fr-FR" sz="1600" i="1" spc="-150" dirty="0">
                <a:solidFill>
                  <a:srgbClr val="585858"/>
                </a:solidFill>
                <a:latin typeface="Trebuchet MS"/>
                <a:cs typeface="Trebuchet MS"/>
              </a:rPr>
              <a:t>Alistair</a:t>
            </a:r>
            <a:r>
              <a:rPr lang="fr-FR" sz="1600" i="1" spc="-195" dirty="0">
                <a:solidFill>
                  <a:srgbClr val="585858"/>
                </a:solidFill>
                <a:latin typeface="Trebuchet MS"/>
                <a:cs typeface="Trebuchet MS"/>
              </a:rPr>
              <a:t> </a:t>
            </a:r>
            <a:r>
              <a:rPr lang="fr-FR" sz="1600" i="1" spc="-110" dirty="0" err="1">
                <a:solidFill>
                  <a:srgbClr val="585858"/>
                </a:solidFill>
                <a:latin typeface="Trebuchet MS"/>
                <a:cs typeface="Trebuchet MS"/>
              </a:rPr>
              <a:t>CockBurn</a:t>
            </a:r>
            <a:endParaRPr lang="fr-FR" sz="1600" dirty="0">
              <a:latin typeface="Trebuchet MS"/>
              <a:cs typeface="Trebuchet MS"/>
            </a:endParaRPr>
          </a:p>
        </p:txBody>
      </p:sp>
      <p:sp>
        <p:nvSpPr>
          <p:cNvPr id="9" name="Espace réservé du texte 2">
            <a:extLst>
              <a:ext uri="{FF2B5EF4-FFF2-40B4-BE49-F238E27FC236}">
                <a16:creationId xmlns:a16="http://schemas.microsoft.com/office/drawing/2014/main" id="{DBA2E3D5-BC69-4B95-AC0F-FC706CC3B871}"/>
              </a:ext>
            </a:extLst>
          </p:cNvPr>
          <p:cNvSpPr txBox="1">
            <a:spLocks/>
          </p:cNvSpPr>
          <p:nvPr/>
        </p:nvSpPr>
        <p:spPr>
          <a:xfrm>
            <a:off x="1368830" y="433924"/>
            <a:ext cx="8534400" cy="381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fr-FR" sz="2000" kern="1200" spc="3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397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libri" panose="020F0502020204030204" pitchFamily="34" charset="0"/>
              <a:buChar char="−"/>
              <a:tabLst>
                <a:tab pos="539750" algn="l"/>
              </a:tabLst>
              <a:defRPr lang="fr-FR" sz="1800" kern="1200" dirty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Char char="›"/>
              <a:defRPr lang="fr-FR" sz="1050" kern="1200" dirty="0">
                <a:solidFill>
                  <a:srgbClr val="95A5A6"/>
                </a:solidFill>
                <a:latin typeface="Montserrat Ligh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fr-FR" dirty="0" smtClean="0"/>
              <a:t>L’agile pourquoi?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53725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19A0B-8C50-4048-A665-D286D4212708}" type="slidenum">
              <a:rPr lang="fr-FR" smtClean="0"/>
              <a:pPr/>
              <a:t>5</a:t>
            </a:fld>
            <a:endParaRPr lang="fr-FR"/>
          </a:p>
        </p:txBody>
      </p:sp>
      <p:pic>
        <p:nvPicPr>
          <p:cNvPr id="5" name="Picture 5" descr="CycleDeproje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865" b="57245"/>
          <a:stretch>
            <a:fillRect/>
          </a:stretch>
        </p:blipFill>
        <p:spPr bwMode="auto">
          <a:xfrm>
            <a:off x="1733205" y="1589821"/>
            <a:ext cx="2215342" cy="17041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6" descr="CycleDeproje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35" r="23424" b="54156"/>
          <a:stretch>
            <a:fillRect/>
          </a:stretch>
        </p:blipFill>
        <p:spPr bwMode="auto">
          <a:xfrm>
            <a:off x="4064925" y="1444926"/>
            <a:ext cx="3089564" cy="19744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9" descr="CycleDeproje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576" b="62708"/>
          <a:stretch>
            <a:fillRect/>
          </a:stretch>
        </p:blipFill>
        <p:spPr bwMode="auto">
          <a:xfrm>
            <a:off x="7024256" y="1321466"/>
            <a:ext cx="1981200" cy="199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11" descr="CycleDeproje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576" t="35867"/>
          <a:stretch>
            <a:fillRect/>
          </a:stretch>
        </p:blipFill>
        <p:spPr bwMode="auto">
          <a:xfrm>
            <a:off x="7441279" y="3154426"/>
            <a:ext cx="1981200" cy="31861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13" descr="CycleDeproje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946" t="51544" r="24324"/>
          <a:stretch>
            <a:fillRect/>
          </a:stretch>
        </p:blipFill>
        <p:spPr bwMode="auto">
          <a:xfrm>
            <a:off x="4725787" y="3536813"/>
            <a:ext cx="2514600" cy="259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4" descr="CycleDeproje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844" r="55855"/>
          <a:stretch>
            <a:fillRect/>
          </a:stretch>
        </p:blipFill>
        <p:spPr bwMode="auto">
          <a:xfrm>
            <a:off x="1471355" y="3536813"/>
            <a:ext cx="2909453" cy="2031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Espace réservé du texte 2">
            <a:extLst>
              <a:ext uri="{FF2B5EF4-FFF2-40B4-BE49-F238E27FC236}">
                <a16:creationId xmlns:a16="http://schemas.microsoft.com/office/drawing/2014/main" id="{DBA2E3D5-BC69-4B95-AC0F-FC706CC3B871}"/>
              </a:ext>
            </a:extLst>
          </p:cNvPr>
          <p:cNvSpPr txBox="1">
            <a:spLocks/>
          </p:cNvSpPr>
          <p:nvPr/>
        </p:nvSpPr>
        <p:spPr>
          <a:xfrm>
            <a:off x="1368830" y="433924"/>
            <a:ext cx="8534400" cy="381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fr-FR" sz="2000" kern="1200" spc="3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397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libri" panose="020F0502020204030204" pitchFamily="34" charset="0"/>
              <a:buChar char="−"/>
              <a:tabLst>
                <a:tab pos="539750" algn="l"/>
              </a:tabLst>
              <a:defRPr lang="fr-FR" sz="1800" kern="1200" dirty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Char char="›"/>
              <a:defRPr lang="fr-FR" sz="1050" kern="1200" dirty="0">
                <a:solidFill>
                  <a:srgbClr val="95A5A6"/>
                </a:solidFill>
                <a:latin typeface="Montserrat Ligh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fr-FR" dirty="0" smtClean="0"/>
              <a:t>L’agile pourquoi?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86541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19A0B-8C50-4048-A665-D286D4212708}" type="slidenum">
              <a:rPr lang="fr-FR" smtClean="0"/>
              <a:pPr/>
              <a:t>6</a:t>
            </a:fld>
            <a:endParaRPr lang="fr-FR"/>
          </a:p>
        </p:txBody>
      </p:sp>
      <p:sp>
        <p:nvSpPr>
          <p:cNvPr id="7" name="Espace réservé du texte 2">
            <a:extLst>
              <a:ext uri="{FF2B5EF4-FFF2-40B4-BE49-F238E27FC236}">
                <a16:creationId xmlns:a16="http://schemas.microsoft.com/office/drawing/2014/main" id="{DBA2E3D5-BC69-4B95-AC0F-FC706CC3B871}"/>
              </a:ext>
            </a:extLst>
          </p:cNvPr>
          <p:cNvSpPr txBox="1">
            <a:spLocks/>
          </p:cNvSpPr>
          <p:nvPr/>
        </p:nvSpPr>
        <p:spPr>
          <a:xfrm>
            <a:off x="1368830" y="433924"/>
            <a:ext cx="8534400" cy="381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fr-FR" sz="2000" kern="1200" spc="3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397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libri" panose="020F0502020204030204" pitchFamily="34" charset="0"/>
              <a:buChar char="−"/>
              <a:tabLst>
                <a:tab pos="539750" algn="l"/>
              </a:tabLst>
              <a:defRPr lang="fr-FR" sz="1800" kern="1200" dirty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Char char="›"/>
              <a:defRPr lang="fr-FR" sz="1050" kern="1200" dirty="0">
                <a:solidFill>
                  <a:srgbClr val="95A5A6"/>
                </a:solidFill>
                <a:latin typeface="Montserrat Ligh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fr-FR" dirty="0" smtClean="0"/>
              <a:t>L’agile pourquoi</a:t>
            </a:r>
            <a:endParaRPr lang="fr-FR" dirty="0"/>
          </a:p>
        </p:txBody>
      </p:sp>
      <p:pic>
        <p:nvPicPr>
          <p:cNvPr id="16" name="Image 15" descr="Une image contenant capture d’écran&#10;&#10;Description générée avec un niveau de confiance élevé">
            <a:extLst>
              <a:ext uri="{FF2B5EF4-FFF2-40B4-BE49-F238E27FC236}">
                <a16:creationId xmlns:a16="http://schemas.microsoft.com/office/drawing/2014/main" id="{D1595AD7-8376-443B-BD61-5601FBD250A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49" t="18252" r="29472" b="63740"/>
          <a:stretch/>
        </p:blipFill>
        <p:spPr>
          <a:xfrm>
            <a:off x="1682821" y="1143788"/>
            <a:ext cx="2298977" cy="2304182"/>
          </a:xfrm>
          <a:prstGeom prst="ellipse">
            <a:avLst/>
          </a:prstGeom>
        </p:spPr>
      </p:pic>
      <p:pic>
        <p:nvPicPr>
          <p:cNvPr id="18" name="Image 17" descr="Une image contenant capture d’écran&#10;&#10;Description générée avec un niveau de confiance élevé">
            <a:extLst>
              <a:ext uri="{FF2B5EF4-FFF2-40B4-BE49-F238E27FC236}">
                <a16:creationId xmlns:a16="http://schemas.microsoft.com/office/drawing/2014/main" id="{E94155BB-A329-4ECB-9FCE-0316DA24FA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35" t="54652" r="29522" b="27215"/>
          <a:stretch/>
        </p:blipFill>
        <p:spPr>
          <a:xfrm>
            <a:off x="7228336" y="1143788"/>
            <a:ext cx="2368276" cy="2304182"/>
          </a:xfrm>
          <a:prstGeom prst="ellipse">
            <a:avLst/>
          </a:prstGeom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AFB4EBF1-EB4E-4144-B47C-8C0B6E4CA2D2}"/>
              </a:ext>
            </a:extLst>
          </p:cNvPr>
          <p:cNvSpPr txBox="1"/>
          <p:nvPr/>
        </p:nvSpPr>
        <p:spPr>
          <a:xfrm>
            <a:off x="1334246" y="3776835"/>
            <a:ext cx="33620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MA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Le modèle en cascade requiert un planning détaillé au tout début du </a:t>
            </a:r>
            <a:r>
              <a:rPr lang="fr-MA" sz="16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projet.</a:t>
            </a:r>
            <a:endParaRPr lang="fr-MA" sz="16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E369A2ED-182C-4BE6-B7F8-3022AA6F333D}"/>
              </a:ext>
            </a:extLst>
          </p:cNvPr>
          <p:cNvSpPr txBox="1"/>
          <p:nvPr/>
        </p:nvSpPr>
        <p:spPr>
          <a:xfrm>
            <a:off x="1334246" y="4544456"/>
            <a:ext cx="336208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MA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Toutes les étapes et les interactions sont tracées en amont. </a:t>
            </a:r>
          </a:p>
          <a:p>
            <a:r>
              <a:rPr lang="fr-MA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Le passage à une étape ne se fait qu’après avoir livré la précédente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A38625AC-43AB-418B-A889-DC3A6435EDC2}"/>
              </a:ext>
            </a:extLst>
          </p:cNvPr>
          <p:cNvSpPr txBox="1"/>
          <p:nvPr/>
        </p:nvSpPr>
        <p:spPr>
          <a:xfrm>
            <a:off x="6729526" y="3780138"/>
            <a:ext cx="336589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MA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L’approche Agile est rapide et flexible. Elle est basée sur les principes de la collaboration, l’adaptabilité et l’amélioration </a:t>
            </a:r>
            <a:r>
              <a:rPr lang="fr-MA" sz="16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continue.</a:t>
            </a:r>
            <a:endParaRPr lang="fr-MA" sz="16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07D7C55D-36DC-417A-B468-944CD00BCA1E}"/>
              </a:ext>
            </a:extLst>
          </p:cNvPr>
          <p:cNvSpPr txBox="1"/>
          <p:nvPr/>
        </p:nvSpPr>
        <p:spPr>
          <a:xfrm>
            <a:off x="6729526" y="4790854"/>
            <a:ext cx="317370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MA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Les cycles de livraisons du projet sont rapides et </a:t>
            </a:r>
            <a:r>
              <a:rPr lang="fr-MA" sz="16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itératifs.</a:t>
            </a:r>
          </a:p>
          <a:p>
            <a:r>
              <a:rPr lang="fr-MA" sz="16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Le produit peut évoluer durant le projet.</a:t>
            </a:r>
            <a:endParaRPr lang="fr-MA" sz="16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0F9A2D92-4D9E-4E75-9686-E023FA8F2606}"/>
              </a:ext>
            </a:extLst>
          </p:cNvPr>
          <p:cNvGrpSpPr/>
          <p:nvPr/>
        </p:nvGrpSpPr>
        <p:grpSpPr>
          <a:xfrm>
            <a:off x="5155449" y="3982481"/>
            <a:ext cx="1139894" cy="918751"/>
            <a:chOff x="4850272" y="4467375"/>
            <a:chExt cx="1062607" cy="918751"/>
          </a:xfrm>
        </p:grpSpPr>
        <p:pic>
          <p:nvPicPr>
            <p:cNvPr id="24" name="Image 23">
              <a:extLst>
                <a:ext uri="{FF2B5EF4-FFF2-40B4-BE49-F238E27FC236}">
                  <a16:creationId xmlns:a16="http://schemas.microsoft.com/office/drawing/2014/main" id="{CD38E92D-45A4-432D-9910-C2840CA7F0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50272" y="4824151"/>
              <a:ext cx="561975" cy="561975"/>
            </a:xfrm>
            <a:prstGeom prst="rect">
              <a:avLst/>
            </a:prstGeom>
          </p:spPr>
        </p:pic>
        <p:pic>
          <p:nvPicPr>
            <p:cNvPr id="25" name="Image 24">
              <a:extLst>
                <a:ext uri="{FF2B5EF4-FFF2-40B4-BE49-F238E27FC236}">
                  <a16:creationId xmlns:a16="http://schemas.microsoft.com/office/drawing/2014/main" id="{BF9EF226-9CBE-45AE-8477-5DB86CD6A65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00588" y="4467375"/>
              <a:ext cx="561975" cy="561975"/>
            </a:xfrm>
            <a:prstGeom prst="rect">
              <a:avLst/>
            </a:prstGeom>
          </p:spPr>
        </p:pic>
        <p:pic>
          <p:nvPicPr>
            <p:cNvPr id="26" name="Image 25">
              <a:extLst>
                <a:ext uri="{FF2B5EF4-FFF2-40B4-BE49-F238E27FC236}">
                  <a16:creationId xmlns:a16="http://schemas.microsoft.com/office/drawing/2014/main" id="{D2D33D98-38CE-42EA-B297-9F9C6EC38FC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50904" y="4822623"/>
              <a:ext cx="561975" cy="561975"/>
            </a:xfrm>
            <a:prstGeom prst="rect">
              <a:avLst/>
            </a:prstGeom>
          </p:spPr>
        </p:pic>
      </p:grpSp>
      <p:sp>
        <p:nvSpPr>
          <p:cNvPr id="27" name="ZoneTexte 26">
            <a:extLst>
              <a:ext uri="{FF2B5EF4-FFF2-40B4-BE49-F238E27FC236}">
                <a16:creationId xmlns:a16="http://schemas.microsoft.com/office/drawing/2014/main" id="{9663B0B8-8A82-4AF8-A85E-76EFB8A2A2E8}"/>
              </a:ext>
            </a:extLst>
          </p:cNvPr>
          <p:cNvSpPr txBox="1"/>
          <p:nvPr/>
        </p:nvSpPr>
        <p:spPr>
          <a:xfrm>
            <a:off x="5130056" y="2074865"/>
            <a:ext cx="12546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MA" sz="3200" b="1" dirty="0">
                <a:solidFill>
                  <a:srgbClr val="C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Vs</a:t>
            </a:r>
          </a:p>
        </p:txBody>
      </p:sp>
    </p:spTree>
    <p:extLst>
      <p:ext uri="{BB962C8B-B14F-4D97-AF65-F5344CB8AC3E}">
        <p14:creationId xmlns:p14="http://schemas.microsoft.com/office/powerpoint/2010/main" val="4222137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1" grpId="0"/>
      <p:bldP spid="22" grpId="0"/>
      <p:bldP spid="2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19A0B-8C50-4048-A665-D286D4212708}" type="slidenum">
              <a:rPr lang="fr-FR" smtClean="0"/>
              <a:pPr/>
              <a:t>7</a:t>
            </a:fld>
            <a:endParaRPr lang="fr-FR"/>
          </a:p>
        </p:txBody>
      </p:sp>
      <p:sp>
        <p:nvSpPr>
          <p:cNvPr id="5" name="object 5"/>
          <p:cNvSpPr txBox="1"/>
          <p:nvPr/>
        </p:nvSpPr>
        <p:spPr>
          <a:xfrm>
            <a:off x="1645920" y="1857418"/>
            <a:ext cx="7867991" cy="1544654"/>
          </a:xfrm>
          <a:prstGeom prst="rect">
            <a:avLst/>
          </a:prstGeom>
        </p:spPr>
        <p:txBody>
          <a:bodyPr vert="horz" wrap="square" lIns="0" tIns="170815" rIns="0" bIns="0" rtlCol="0">
            <a:spAutoFit/>
          </a:bodyPr>
          <a:lstStyle/>
          <a:p>
            <a:pPr marR="31750" algn="ctr">
              <a:lnSpc>
                <a:spcPct val="100000"/>
              </a:lnSpc>
              <a:spcBef>
                <a:spcPts val="1345"/>
              </a:spcBef>
            </a:pPr>
            <a:r>
              <a:rPr sz="1600" b="1" spc="-225" dirty="0">
                <a:solidFill>
                  <a:srgbClr val="585858"/>
                </a:solidFill>
                <a:latin typeface="Arial"/>
                <a:cs typeface="Arial"/>
              </a:rPr>
              <a:t>DÉFINITION</a:t>
            </a:r>
            <a:endParaRPr sz="1600" dirty="0">
              <a:latin typeface="Arial"/>
              <a:cs typeface="Arial"/>
            </a:endParaRPr>
          </a:p>
          <a:p>
            <a:pPr marL="12700" marR="5080" algn="ctr">
              <a:lnSpc>
                <a:spcPct val="100000"/>
              </a:lnSpc>
              <a:spcBef>
                <a:spcPts val="1110"/>
              </a:spcBef>
            </a:pPr>
            <a:r>
              <a:rPr sz="1600" spc="-140" dirty="0">
                <a:solidFill>
                  <a:srgbClr val="585858"/>
                </a:solidFill>
                <a:latin typeface="Arial"/>
                <a:cs typeface="Arial"/>
              </a:rPr>
              <a:t>Une </a:t>
            </a:r>
            <a:r>
              <a:rPr sz="1600" spc="-70" dirty="0">
                <a:solidFill>
                  <a:srgbClr val="585858"/>
                </a:solidFill>
                <a:latin typeface="Arial"/>
                <a:cs typeface="Arial"/>
              </a:rPr>
              <a:t>méthode </a:t>
            </a:r>
            <a:r>
              <a:rPr sz="1600" spc="-100" dirty="0">
                <a:solidFill>
                  <a:srgbClr val="585858"/>
                </a:solidFill>
                <a:latin typeface="Arial"/>
                <a:cs typeface="Arial"/>
              </a:rPr>
              <a:t>agile est une </a:t>
            </a:r>
            <a:r>
              <a:rPr sz="1600" spc="-105" dirty="0">
                <a:solidFill>
                  <a:srgbClr val="585858"/>
                </a:solidFill>
                <a:latin typeface="Arial"/>
                <a:cs typeface="Arial"/>
              </a:rPr>
              <a:t>approche </a:t>
            </a:r>
            <a:r>
              <a:rPr sz="1600" b="1" spc="-105" dirty="0">
                <a:solidFill>
                  <a:srgbClr val="FF0000"/>
                </a:solidFill>
                <a:latin typeface="Arial"/>
                <a:cs typeface="Arial"/>
              </a:rPr>
              <a:t>itérative </a:t>
            </a:r>
            <a:r>
              <a:rPr sz="1600" spc="-5" dirty="0">
                <a:solidFill>
                  <a:srgbClr val="585858"/>
                </a:solidFill>
                <a:latin typeface="Arial"/>
                <a:cs typeface="Arial"/>
              </a:rPr>
              <a:t>et </a:t>
            </a:r>
            <a:r>
              <a:rPr sz="1600" b="1" spc="-140" dirty="0">
                <a:solidFill>
                  <a:srgbClr val="FF0000"/>
                </a:solidFill>
                <a:latin typeface="Arial"/>
                <a:cs typeface="Arial"/>
              </a:rPr>
              <a:t>incrémentale</a:t>
            </a:r>
            <a:r>
              <a:rPr sz="1600" spc="-140" dirty="0">
                <a:solidFill>
                  <a:srgbClr val="585858"/>
                </a:solidFill>
                <a:latin typeface="Arial"/>
                <a:cs typeface="Arial"/>
              </a:rPr>
              <a:t>, </a:t>
            </a:r>
            <a:r>
              <a:rPr sz="1600" spc="-105" dirty="0">
                <a:solidFill>
                  <a:srgbClr val="585858"/>
                </a:solidFill>
                <a:latin typeface="Arial"/>
                <a:cs typeface="Arial"/>
              </a:rPr>
              <a:t>réalisée </a:t>
            </a:r>
            <a:r>
              <a:rPr sz="1600" spc="-110" dirty="0">
                <a:solidFill>
                  <a:srgbClr val="585858"/>
                </a:solidFill>
                <a:latin typeface="Arial"/>
                <a:cs typeface="Arial"/>
              </a:rPr>
              <a:t>de</a:t>
            </a:r>
            <a:r>
              <a:rPr sz="1600" spc="-32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lang="fr-FR" sz="1600" spc="-325" dirty="0" smtClean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600" spc="-90" dirty="0" err="1" smtClean="0">
                <a:solidFill>
                  <a:srgbClr val="585858"/>
                </a:solidFill>
                <a:latin typeface="Arial"/>
                <a:cs typeface="Arial"/>
              </a:rPr>
              <a:t>manière</a:t>
            </a:r>
            <a:r>
              <a:rPr sz="1600" spc="-90" dirty="0" smtClean="0">
                <a:solidFill>
                  <a:srgbClr val="585858"/>
                </a:solidFill>
                <a:latin typeface="Arial"/>
                <a:cs typeface="Arial"/>
              </a:rPr>
              <a:t>  </a:t>
            </a:r>
            <a:r>
              <a:rPr sz="1600" spc="-70" dirty="0">
                <a:solidFill>
                  <a:srgbClr val="585858"/>
                </a:solidFill>
                <a:latin typeface="Arial"/>
                <a:cs typeface="Arial"/>
              </a:rPr>
              <a:t>très </a:t>
            </a:r>
            <a:r>
              <a:rPr sz="1600" b="1" spc="-145" dirty="0">
                <a:solidFill>
                  <a:srgbClr val="FF0000"/>
                </a:solidFill>
                <a:latin typeface="Arial"/>
                <a:cs typeface="Arial"/>
              </a:rPr>
              <a:t>collaborative </a:t>
            </a:r>
            <a:r>
              <a:rPr sz="1600" spc="-50" dirty="0">
                <a:solidFill>
                  <a:srgbClr val="585858"/>
                </a:solidFill>
                <a:latin typeface="Arial"/>
                <a:cs typeface="Arial"/>
              </a:rPr>
              <a:t>pour </a:t>
            </a:r>
            <a:r>
              <a:rPr sz="1600" spc="-165" dirty="0">
                <a:solidFill>
                  <a:srgbClr val="585858"/>
                </a:solidFill>
                <a:latin typeface="Arial"/>
                <a:cs typeface="Arial"/>
              </a:rPr>
              <a:t>des </a:t>
            </a:r>
            <a:r>
              <a:rPr sz="1600" spc="-110" dirty="0">
                <a:solidFill>
                  <a:srgbClr val="585858"/>
                </a:solidFill>
                <a:latin typeface="Arial"/>
                <a:cs typeface="Arial"/>
              </a:rPr>
              <a:t>équipes </a:t>
            </a:r>
            <a:r>
              <a:rPr sz="1600" spc="-120" dirty="0">
                <a:solidFill>
                  <a:srgbClr val="585858"/>
                </a:solidFill>
                <a:latin typeface="Arial"/>
                <a:cs typeface="Arial"/>
              </a:rPr>
              <a:t>responsabilisées, </a:t>
            </a:r>
            <a:r>
              <a:rPr sz="1600" spc="-60" dirty="0">
                <a:solidFill>
                  <a:srgbClr val="585858"/>
                </a:solidFill>
                <a:latin typeface="Arial"/>
                <a:cs typeface="Arial"/>
              </a:rPr>
              <a:t>appliquant </a:t>
            </a:r>
            <a:r>
              <a:rPr sz="1600" spc="-80" dirty="0">
                <a:solidFill>
                  <a:srgbClr val="585858"/>
                </a:solidFill>
                <a:latin typeface="Arial"/>
                <a:cs typeface="Arial"/>
              </a:rPr>
              <a:t>un </a:t>
            </a:r>
            <a:r>
              <a:rPr sz="1600" spc="-85" dirty="0">
                <a:solidFill>
                  <a:srgbClr val="585858"/>
                </a:solidFill>
                <a:latin typeface="Arial"/>
                <a:cs typeface="Arial"/>
              </a:rPr>
              <a:t>cérémonial  </a:t>
            </a:r>
            <a:r>
              <a:rPr sz="1600" spc="-55" dirty="0">
                <a:solidFill>
                  <a:srgbClr val="585858"/>
                </a:solidFill>
                <a:latin typeface="Arial"/>
                <a:cs typeface="Arial"/>
              </a:rPr>
              <a:t>minimal </a:t>
            </a:r>
            <a:r>
              <a:rPr sz="1600" spc="-5" dirty="0">
                <a:solidFill>
                  <a:srgbClr val="585858"/>
                </a:solidFill>
                <a:latin typeface="Arial"/>
                <a:cs typeface="Arial"/>
              </a:rPr>
              <a:t>et </a:t>
            </a:r>
            <a:r>
              <a:rPr sz="1600" spc="-75" dirty="0">
                <a:solidFill>
                  <a:srgbClr val="585858"/>
                </a:solidFill>
                <a:latin typeface="Arial"/>
                <a:cs typeface="Arial"/>
              </a:rPr>
              <a:t>produisant, </a:t>
            </a:r>
            <a:r>
              <a:rPr sz="1600" spc="-155" dirty="0">
                <a:solidFill>
                  <a:srgbClr val="585858"/>
                </a:solidFill>
                <a:latin typeface="Arial"/>
                <a:cs typeface="Arial"/>
              </a:rPr>
              <a:t>dans </a:t>
            </a:r>
            <a:r>
              <a:rPr sz="1600" spc="-80" dirty="0">
                <a:solidFill>
                  <a:srgbClr val="585858"/>
                </a:solidFill>
                <a:latin typeface="Arial"/>
                <a:cs typeface="Arial"/>
              </a:rPr>
              <a:t>un </a:t>
            </a:r>
            <a:r>
              <a:rPr sz="1600" b="1" spc="-125" dirty="0">
                <a:solidFill>
                  <a:srgbClr val="FF0000"/>
                </a:solidFill>
                <a:latin typeface="Arial"/>
                <a:cs typeface="Arial"/>
              </a:rPr>
              <a:t>délai </a:t>
            </a:r>
            <a:r>
              <a:rPr sz="1600" b="1" spc="-135" dirty="0">
                <a:solidFill>
                  <a:srgbClr val="FF0000"/>
                </a:solidFill>
                <a:latin typeface="Arial"/>
                <a:cs typeface="Arial"/>
              </a:rPr>
              <a:t>contraint</a:t>
            </a:r>
            <a:r>
              <a:rPr sz="1600" spc="-135" dirty="0">
                <a:solidFill>
                  <a:srgbClr val="585858"/>
                </a:solidFill>
                <a:latin typeface="Arial"/>
                <a:cs typeface="Arial"/>
              </a:rPr>
              <a:t>, </a:t>
            </a:r>
            <a:r>
              <a:rPr sz="1600" spc="-80" dirty="0">
                <a:solidFill>
                  <a:srgbClr val="585858"/>
                </a:solidFill>
                <a:latin typeface="Arial"/>
                <a:cs typeface="Arial"/>
              </a:rPr>
              <a:t>un </a:t>
            </a:r>
            <a:r>
              <a:rPr sz="1600" spc="-70" dirty="0">
                <a:solidFill>
                  <a:srgbClr val="585858"/>
                </a:solidFill>
                <a:latin typeface="Arial"/>
                <a:cs typeface="Arial"/>
              </a:rPr>
              <a:t>logiciel </a:t>
            </a:r>
            <a:r>
              <a:rPr sz="1600" spc="-110" dirty="0">
                <a:solidFill>
                  <a:srgbClr val="585858"/>
                </a:solidFill>
                <a:latin typeface="Arial"/>
                <a:cs typeface="Arial"/>
              </a:rPr>
              <a:t>de </a:t>
            </a:r>
            <a:r>
              <a:rPr sz="1600" b="1" spc="-185" dirty="0">
                <a:solidFill>
                  <a:srgbClr val="FF0000"/>
                </a:solidFill>
                <a:latin typeface="Arial"/>
                <a:cs typeface="Arial"/>
              </a:rPr>
              <a:t>grande </a:t>
            </a:r>
            <a:r>
              <a:rPr sz="1600" b="1" spc="-114" dirty="0">
                <a:solidFill>
                  <a:srgbClr val="FF0000"/>
                </a:solidFill>
                <a:latin typeface="Arial"/>
                <a:cs typeface="Arial"/>
              </a:rPr>
              <a:t>qualité  </a:t>
            </a:r>
            <a:r>
              <a:rPr sz="1600" spc="-65" dirty="0">
                <a:solidFill>
                  <a:srgbClr val="585858"/>
                </a:solidFill>
                <a:latin typeface="Arial"/>
                <a:cs typeface="Arial"/>
              </a:rPr>
              <a:t>répondant </a:t>
            </a:r>
            <a:r>
              <a:rPr sz="1600" spc="-140" dirty="0">
                <a:solidFill>
                  <a:srgbClr val="585858"/>
                </a:solidFill>
                <a:latin typeface="Arial"/>
                <a:cs typeface="Arial"/>
              </a:rPr>
              <a:t>aux </a:t>
            </a:r>
            <a:r>
              <a:rPr sz="1600" spc="-130" dirty="0">
                <a:solidFill>
                  <a:srgbClr val="585858"/>
                </a:solidFill>
                <a:latin typeface="Arial"/>
                <a:cs typeface="Arial"/>
              </a:rPr>
              <a:t>besoins changeants </a:t>
            </a:r>
            <a:r>
              <a:rPr sz="1600" spc="-165" dirty="0">
                <a:solidFill>
                  <a:srgbClr val="585858"/>
                </a:solidFill>
                <a:latin typeface="Arial"/>
                <a:cs typeface="Arial"/>
              </a:rPr>
              <a:t>des</a:t>
            </a:r>
            <a:r>
              <a:rPr sz="1600" spc="-18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600" spc="-65" dirty="0">
                <a:solidFill>
                  <a:srgbClr val="585858"/>
                </a:solidFill>
                <a:latin typeface="Arial"/>
                <a:cs typeface="Arial"/>
              </a:rPr>
              <a:t>utilisateurs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6" name="object 3"/>
          <p:cNvSpPr/>
          <p:nvPr/>
        </p:nvSpPr>
        <p:spPr>
          <a:xfrm>
            <a:off x="1778924" y="3965170"/>
            <a:ext cx="6908800" cy="19315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Espace réservé du texte 2">
            <a:extLst>
              <a:ext uri="{FF2B5EF4-FFF2-40B4-BE49-F238E27FC236}">
                <a16:creationId xmlns:a16="http://schemas.microsoft.com/office/drawing/2014/main" id="{DBA2E3D5-BC69-4B95-AC0F-FC706CC3B871}"/>
              </a:ext>
            </a:extLst>
          </p:cNvPr>
          <p:cNvSpPr txBox="1">
            <a:spLocks/>
          </p:cNvSpPr>
          <p:nvPr/>
        </p:nvSpPr>
        <p:spPr>
          <a:xfrm>
            <a:off x="1368830" y="433924"/>
            <a:ext cx="8534400" cy="381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fr-FR" sz="2000" kern="1200" spc="3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397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libri" panose="020F0502020204030204" pitchFamily="34" charset="0"/>
              <a:buChar char="−"/>
              <a:tabLst>
                <a:tab pos="539750" algn="l"/>
              </a:tabLst>
              <a:defRPr lang="fr-FR" sz="1800" kern="1200" dirty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Char char="›"/>
              <a:defRPr lang="fr-FR" sz="1050" kern="1200" dirty="0">
                <a:solidFill>
                  <a:srgbClr val="95A5A6"/>
                </a:solidFill>
                <a:latin typeface="Montserrat Ligh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fr-FR" dirty="0" smtClean="0"/>
              <a:t>L’agile c’est quoi?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309272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19A0B-8C50-4048-A665-D286D4212708}" type="slidenum">
              <a:rPr lang="fr-FR" smtClean="0"/>
              <a:pPr/>
              <a:t>8</a:t>
            </a:fld>
            <a:endParaRPr lang="fr-FR"/>
          </a:p>
        </p:txBody>
      </p:sp>
      <p:sp>
        <p:nvSpPr>
          <p:cNvPr id="5" name="Espace réservé du numéro de diapositive 1"/>
          <p:cNvSpPr txBox="1">
            <a:spLocks/>
          </p:cNvSpPr>
          <p:nvPr/>
        </p:nvSpPr>
        <p:spPr>
          <a:xfrm>
            <a:off x="11671041" y="6448425"/>
            <a:ext cx="520959" cy="4095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b="1" kern="1200">
                <a:solidFill>
                  <a:srgbClr val="36526E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FB19A0B-8C50-4048-A665-D286D4212708}" type="slidenum">
              <a:rPr lang="fr-FR" smtClean="0"/>
              <a:pPr/>
              <a:t>8</a:t>
            </a:fld>
            <a:endParaRPr lang="fr-FR"/>
          </a:p>
        </p:txBody>
      </p:sp>
      <p:sp>
        <p:nvSpPr>
          <p:cNvPr id="6" name="Rectangle 5"/>
          <p:cNvSpPr/>
          <p:nvPr/>
        </p:nvSpPr>
        <p:spPr>
          <a:xfrm>
            <a:off x="914398" y="1878455"/>
            <a:ext cx="97536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/>
              <a:t>Les </a:t>
            </a:r>
            <a:r>
              <a:rPr lang="fr-FR" b="1" dirty="0"/>
              <a:t>méthodes agiles</a:t>
            </a:r>
            <a:r>
              <a:rPr lang="fr-FR" dirty="0"/>
              <a:t> sont des groupes de pratiques de pilotage et de réalisation de projets. </a:t>
            </a:r>
          </a:p>
        </p:txBody>
      </p:sp>
      <p:sp>
        <p:nvSpPr>
          <p:cNvPr id="7" name="Flèche droite 6"/>
          <p:cNvSpPr/>
          <p:nvPr/>
        </p:nvSpPr>
        <p:spPr>
          <a:xfrm>
            <a:off x="897774" y="3940233"/>
            <a:ext cx="10241281" cy="5652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lain" startAt="1991"/>
            </a:pPr>
            <a:r>
              <a:rPr lang="fr-FR" dirty="0" smtClean="0"/>
              <a:t>                                1995                            1999                                2001                       2005   </a:t>
            </a:r>
          </a:p>
        </p:txBody>
      </p:sp>
      <p:sp>
        <p:nvSpPr>
          <p:cNvPr id="8" name="Rectangle 7"/>
          <p:cNvSpPr/>
          <p:nvPr/>
        </p:nvSpPr>
        <p:spPr>
          <a:xfrm>
            <a:off x="914398" y="3006891"/>
            <a:ext cx="1521231" cy="82296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200" dirty="0" smtClean="0"/>
              <a:t>Le développement rapide d’application (RAD)</a:t>
            </a:r>
            <a:endParaRPr lang="fr-FR" sz="1200" dirty="0"/>
          </a:p>
        </p:txBody>
      </p:sp>
      <p:sp>
        <p:nvSpPr>
          <p:cNvPr id="9" name="Rectangle 8"/>
          <p:cNvSpPr/>
          <p:nvPr/>
        </p:nvSpPr>
        <p:spPr>
          <a:xfrm>
            <a:off x="2783262" y="4554929"/>
            <a:ext cx="1645920" cy="82296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200" dirty="0" err="1" smtClean="0"/>
              <a:t>Dynamic</a:t>
            </a:r>
            <a:r>
              <a:rPr lang="fr-FR" sz="1200" dirty="0" smtClean="0"/>
              <a:t> </a:t>
            </a:r>
            <a:r>
              <a:rPr lang="fr-FR" sz="1200" dirty="0" err="1" smtClean="0"/>
              <a:t>systems</a:t>
            </a:r>
            <a:r>
              <a:rPr lang="fr-FR" sz="1200" dirty="0" smtClean="0"/>
              <a:t> </a:t>
            </a:r>
            <a:r>
              <a:rPr lang="fr-FR" sz="1200" dirty="0" err="1" smtClean="0"/>
              <a:t>development</a:t>
            </a:r>
            <a:r>
              <a:rPr lang="fr-FR" sz="1200" dirty="0" smtClean="0"/>
              <a:t> </a:t>
            </a:r>
            <a:r>
              <a:rPr lang="fr-FR" sz="1200" dirty="0" err="1" smtClean="0"/>
              <a:t>method</a:t>
            </a:r>
            <a:r>
              <a:rPr lang="fr-FR" sz="1200" dirty="0" smtClean="0"/>
              <a:t> (DSDM) </a:t>
            </a:r>
            <a:endParaRPr lang="fr-FR" sz="1200" dirty="0"/>
          </a:p>
        </p:txBody>
      </p:sp>
      <p:sp>
        <p:nvSpPr>
          <p:cNvPr id="10" name="Rectangle 9"/>
          <p:cNvSpPr/>
          <p:nvPr/>
        </p:nvSpPr>
        <p:spPr>
          <a:xfrm>
            <a:off x="3140939" y="2984265"/>
            <a:ext cx="1489287" cy="822961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200" dirty="0" smtClean="0"/>
              <a:t> SCRUM présenté </a:t>
            </a:r>
            <a:r>
              <a:rPr lang="fr-FR" sz="1200" dirty="0"/>
              <a:t>par Ken </a:t>
            </a:r>
            <a:r>
              <a:rPr lang="fr-FR" sz="1200" dirty="0" err="1"/>
              <a:t>Schwaber</a:t>
            </a:r>
            <a:endParaRPr lang="fr-FR" sz="1200" dirty="0"/>
          </a:p>
        </p:txBody>
      </p:sp>
      <p:sp>
        <p:nvSpPr>
          <p:cNvPr id="11" name="Rectangle 10"/>
          <p:cNvSpPr/>
          <p:nvPr/>
        </p:nvSpPr>
        <p:spPr>
          <a:xfrm>
            <a:off x="7519092" y="4597298"/>
            <a:ext cx="1500217" cy="82296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200" dirty="0" smtClean="0"/>
              <a:t> SCRUM publié </a:t>
            </a:r>
            <a:r>
              <a:rPr lang="fr-FR" sz="1200" dirty="0"/>
              <a:t>par Jeff Sutherland</a:t>
            </a:r>
          </a:p>
        </p:txBody>
      </p:sp>
      <p:sp>
        <p:nvSpPr>
          <p:cNvPr id="12" name="Rectangle 11"/>
          <p:cNvSpPr/>
          <p:nvPr/>
        </p:nvSpPr>
        <p:spPr>
          <a:xfrm>
            <a:off x="5760719" y="2984265"/>
            <a:ext cx="1356359" cy="84003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200" dirty="0" smtClean="0"/>
              <a:t> </a:t>
            </a:r>
            <a:r>
              <a:rPr lang="fr-FR" sz="1200" dirty="0" err="1" smtClean="0"/>
              <a:t>Extreme</a:t>
            </a:r>
            <a:r>
              <a:rPr lang="fr-FR" sz="1200" dirty="0" smtClean="0"/>
              <a:t> </a:t>
            </a:r>
            <a:r>
              <a:rPr lang="fr-FR" sz="1200" dirty="0" err="1" smtClean="0"/>
              <a:t>programming</a:t>
            </a:r>
            <a:r>
              <a:rPr lang="fr-FR" sz="1200" dirty="0" smtClean="0"/>
              <a:t> par Kent Beck</a:t>
            </a:r>
            <a:endParaRPr lang="fr-FR" sz="1200" dirty="0"/>
          </a:p>
        </p:txBody>
      </p:sp>
      <p:sp>
        <p:nvSpPr>
          <p:cNvPr id="13" name="Rectangle 12"/>
          <p:cNvSpPr/>
          <p:nvPr/>
        </p:nvSpPr>
        <p:spPr>
          <a:xfrm>
            <a:off x="914398" y="4571102"/>
            <a:ext cx="1363289" cy="822961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200" dirty="0" smtClean="0"/>
              <a:t> SCRUM conçu</a:t>
            </a:r>
            <a:endParaRPr lang="fr-FR" sz="1200" dirty="0"/>
          </a:p>
        </p:txBody>
      </p:sp>
      <p:sp>
        <p:nvSpPr>
          <p:cNvPr id="14" name="Rectangle 13"/>
          <p:cNvSpPr/>
          <p:nvPr/>
        </p:nvSpPr>
        <p:spPr>
          <a:xfrm>
            <a:off x="7888777" y="2975007"/>
            <a:ext cx="1429790" cy="845587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200" dirty="0" smtClean="0"/>
              <a:t> Manifeste Agile publié</a:t>
            </a:r>
            <a:endParaRPr lang="fr-FR" sz="1200" dirty="0"/>
          </a:p>
        </p:txBody>
      </p:sp>
      <p:sp>
        <p:nvSpPr>
          <p:cNvPr id="15" name="Rectangle 14"/>
          <p:cNvSpPr/>
          <p:nvPr/>
        </p:nvSpPr>
        <p:spPr>
          <a:xfrm>
            <a:off x="4865716" y="4554024"/>
            <a:ext cx="1356359" cy="84003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200" dirty="0" smtClean="0"/>
              <a:t> </a:t>
            </a:r>
            <a:r>
              <a:rPr lang="fr-FR" sz="1200" dirty="0" err="1" smtClean="0"/>
              <a:t>Feature</a:t>
            </a:r>
            <a:r>
              <a:rPr lang="fr-FR" sz="1200" dirty="0" smtClean="0"/>
              <a:t> </a:t>
            </a:r>
            <a:r>
              <a:rPr lang="fr-FR" sz="1200" dirty="0" err="1" smtClean="0"/>
              <a:t>Driven</a:t>
            </a:r>
            <a:r>
              <a:rPr lang="fr-FR" sz="1200" dirty="0" smtClean="0"/>
              <a:t> </a:t>
            </a:r>
            <a:r>
              <a:rPr lang="fr-FR" sz="1200" dirty="0" err="1" smtClean="0"/>
              <a:t>Development</a:t>
            </a:r>
            <a:r>
              <a:rPr lang="fr-FR" sz="1200" dirty="0" smtClean="0"/>
              <a:t> (FDD)</a:t>
            </a:r>
            <a:endParaRPr lang="fr-FR" sz="1200" dirty="0"/>
          </a:p>
        </p:txBody>
      </p:sp>
      <p:sp>
        <p:nvSpPr>
          <p:cNvPr id="17" name="Espace réservé du texte 2">
            <a:extLst>
              <a:ext uri="{FF2B5EF4-FFF2-40B4-BE49-F238E27FC236}">
                <a16:creationId xmlns:a16="http://schemas.microsoft.com/office/drawing/2014/main" id="{DBA2E3D5-BC69-4B95-AC0F-FC706CC3B871}"/>
              </a:ext>
            </a:extLst>
          </p:cNvPr>
          <p:cNvSpPr txBox="1">
            <a:spLocks/>
          </p:cNvSpPr>
          <p:nvPr/>
        </p:nvSpPr>
        <p:spPr>
          <a:xfrm>
            <a:off x="1521230" y="586324"/>
            <a:ext cx="8534400" cy="381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fr-FR" sz="2000" kern="1200" spc="3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397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libri" panose="020F0502020204030204" pitchFamily="34" charset="0"/>
              <a:buChar char="−"/>
              <a:tabLst>
                <a:tab pos="539750" algn="l"/>
              </a:tabLst>
              <a:defRPr lang="fr-FR" sz="1800" kern="1200" dirty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Char char="›"/>
              <a:defRPr lang="fr-FR" sz="1050" kern="1200" dirty="0">
                <a:solidFill>
                  <a:srgbClr val="95A5A6"/>
                </a:solidFill>
                <a:latin typeface="Montserrat Ligh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fr-FR" dirty="0" smtClean="0"/>
              <a:t>L’agile c’est quoi?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741055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19A0B-8C50-4048-A665-D286D4212708}" type="slidenum">
              <a:rPr lang="fr-FR" smtClean="0"/>
              <a:pPr/>
              <a:t>9</a:t>
            </a:fld>
            <a:endParaRPr lang="fr-FR"/>
          </a:p>
        </p:txBody>
      </p:sp>
      <p:pic>
        <p:nvPicPr>
          <p:cNvPr id="5" name="Dessine-moi-un-manifeste-agile (1).png" descr="Dessine-moi-un-manifeste-agile (1)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89709" y="944919"/>
            <a:ext cx="10410670" cy="5410200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Espace réservé du texte 2">
            <a:extLst>
              <a:ext uri="{FF2B5EF4-FFF2-40B4-BE49-F238E27FC236}">
                <a16:creationId xmlns:a16="http://schemas.microsoft.com/office/drawing/2014/main" id="{DBA2E3D5-BC69-4B95-AC0F-FC706CC3B871}"/>
              </a:ext>
            </a:extLst>
          </p:cNvPr>
          <p:cNvSpPr txBox="1">
            <a:spLocks/>
          </p:cNvSpPr>
          <p:nvPr/>
        </p:nvSpPr>
        <p:spPr>
          <a:xfrm>
            <a:off x="1368830" y="433924"/>
            <a:ext cx="8534400" cy="381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fr-FR" sz="2000" kern="1200" spc="3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397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libri" panose="020F0502020204030204" pitchFamily="34" charset="0"/>
              <a:buChar char="−"/>
              <a:tabLst>
                <a:tab pos="539750" algn="l"/>
              </a:tabLst>
              <a:defRPr lang="fr-FR" sz="1800" kern="1200" dirty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Char char="›"/>
              <a:defRPr lang="fr-FR" sz="1050" kern="1200" dirty="0">
                <a:solidFill>
                  <a:srgbClr val="95A5A6"/>
                </a:solidFill>
                <a:latin typeface="Montserrat Ligh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fr-FR" dirty="0"/>
              <a:t>L’agile c’est quoi?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35699501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1186</Words>
  <Application>Microsoft Office PowerPoint</Application>
  <PresentationFormat>Grand écran</PresentationFormat>
  <Paragraphs>200</Paragraphs>
  <Slides>32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32</vt:i4>
      </vt:variant>
    </vt:vector>
  </HeadingPairs>
  <TitlesOfParts>
    <vt:vector size="41" baseType="lpstr">
      <vt:lpstr>Arial</vt:lpstr>
      <vt:lpstr>Calibri</vt:lpstr>
      <vt:lpstr>Calibri Light</vt:lpstr>
      <vt:lpstr>Lucida Grande</vt:lpstr>
      <vt:lpstr>Montserrat Light</vt:lpstr>
      <vt:lpstr>Times New Roman</vt:lpstr>
      <vt:lpstr>Trebuchet MS</vt:lpstr>
      <vt:lpstr>Wingdings</vt:lpstr>
      <vt:lpstr>Thème Office</vt:lpstr>
      <vt:lpstr>L’Agile 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>SOCIETE GENERALE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L’Agile </dc:title>
  <dc:creator>Moubarik Farah</dc:creator>
  <cp:lastModifiedBy>Moubarik Farah</cp:lastModifiedBy>
  <cp:revision>1</cp:revision>
  <dcterms:created xsi:type="dcterms:W3CDTF">2018-07-25T08:12:01Z</dcterms:created>
  <dcterms:modified xsi:type="dcterms:W3CDTF">2018-07-25T08:13:10Z</dcterms:modified>
</cp:coreProperties>
</file>